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0"/>
  </p:notesMasterIdLst>
  <p:sldIdLst>
    <p:sldId id="256" r:id="rId2"/>
    <p:sldId id="338" r:id="rId3"/>
    <p:sldId id="259" r:id="rId4"/>
    <p:sldId id="300" r:id="rId5"/>
    <p:sldId id="330" r:id="rId6"/>
    <p:sldId id="332" r:id="rId7"/>
    <p:sldId id="331" r:id="rId8"/>
    <p:sldId id="322" r:id="rId9"/>
    <p:sldId id="323" r:id="rId10"/>
    <p:sldId id="325" r:id="rId11"/>
    <p:sldId id="305" r:id="rId12"/>
    <p:sldId id="326" r:id="rId13"/>
    <p:sldId id="306" r:id="rId14"/>
    <p:sldId id="319" r:id="rId15"/>
    <p:sldId id="333" r:id="rId16"/>
    <p:sldId id="318" r:id="rId17"/>
    <p:sldId id="312" r:id="rId18"/>
    <p:sldId id="308" r:id="rId19"/>
    <p:sldId id="316" r:id="rId20"/>
    <p:sldId id="324" r:id="rId21"/>
    <p:sldId id="260" r:id="rId22"/>
    <p:sldId id="307" r:id="rId23"/>
    <p:sldId id="320" r:id="rId24"/>
    <p:sldId id="339" r:id="rId25"/>
    <p:sldId id="314" r:id="rId26"/>
    <p:sldId id="315" r:id="rId27"/>
    <p:sldId id="328" r:id="rId28"/>
    <p:sldId id="313" r:id="rId29"/>
    <p:sldId id="335" r:id="rId30"/>
    <p:sldId id="321" r:id="rId31"/>
    <p:sldId id="340" r:id="rId32"/>
    <p:sldId id="334" r:id="rId33"/>
    <p:sldId id="317" r:id="rId34"/>
    <p:sldId id="327" r:id="rId35"/>
    <p:sldId id="278" r:id="rId36"/>
    <p:sldId id="336" r:id="rId37"/>
    <p:sldId id="309" r:id="rId38"/>
    <p:sldId id="303"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DM Serif Display" pitchFamily="2" charset="0"/>
      <p:regular r:id="rId46"/>
      <p:italic r:id="rId47"/>
    </p:embeddedFont>
    <p:embeddedFont>
      <p:font typeface="Montserrat Light" pitchFamily="2" charset="77"/>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47" userDrawn="1">
          <p15:clr>
            <a:srgbClr val="A4A3A4"/>
          </p15:clr>
        </p15:guide>
        <p15:guide id="2" pos="771" userDrawn="1">
          <p15:clr>
            <a:srgbClr val="A4A3A4"/>
          </p15:clr>
        </p15:guide>
        <p15:guide id="3" pos="36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800"/>
    <a:srgbClr val="AA8E4F"/>
    <a:srgbClr val="FDAD23"/>
    <a:srgbClr val="D9D9D9"/>
    <a:srgbClr val="97A6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5CF634-BF82-445E-975C-3A6A0FACAB5D}">
  <a:tblStyle styleId="{2A5CF634-BF82-445E-975C-3A6A0FACAB5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EFE7647-697C-4ABB-AA9B-82A436A19AF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p:restoredTop sz="96197"/>
  </p:normalViewPr>
  <p:slideViewPr>
    <p:cSldViewPr snapToGrid="0" snapToObjects="1" showGuides="1">
      <p:cViewPr>
        <p:scale>
          <a:sx n="151" d="100"/>
          <a:sy n="151" d="100"/>
        </p:scale>
        <p:origin x="328" y="312"/>
      </p:cViewPr>
      <p:guideLst>
        <p:guide orient="horz" pos="1847"/>
        <p:guide pos="771"/>
        <p:guide pos="36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The object is a top-n recommendation task where want to improve existing recommendation accuracy. </a:t>
            </a:r>
          </a:p>
          <a:p>
            <a:r>
              <a:rPr lang="en-SG" sz="1100" b="0" i="0" u="none" strike="noStrike" cap="none" dirty="0">
                <a:solidFill>
                  <a:srgbClr val="000000"/>
                </a:solidFill>
                <a:effectLst/>
                <a:latin typeface="Arial"/>
                <a:ea typeface="Arial"/>
                <a:cs typeface="Arial"/>
                <a:sym typeface="Arial"/>
              </a:rPr>
              <a:t>We define the success of the project where the approaches we proposed outperforms existing traditional algorithms. </a:t>
            </a:r>
          </a:p>
        </p:txBody>
      </p:sp>
    </p:spTree>
    <p:extLst>
      <p:ext uri="{BB962C8B-B14F-4D97-AF65-F5344CB8AC3E}">
        <p14:creationId xmlns:p14="http://schemas.microsoft.com/office/powerpoint/2010/main" val="2947144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415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Initial review-based recommender is no longer feasible in today’s context as it requires a pre-defined ontologies, which has to be constantly changing due to increasing new and more features in items, having ontology also means appropriate domain knowledge is required to best defined the right ontology</a:t>
            </a:r>
          </a:p>
          <a:p>
            <a:r>
              <a:rPr lang="en-SG" sz="1100" b="0" i="0" u="none" strike="noStrike" cap="none" dirty="0">
                <a:solidFill>
                  <a:srgbClr val="000000"/>
                </a:solidFill>
                <a:effectLst/>
                <a:latin typeface="Arial"/>
                <a:ea typeface="Arial"/>
                <a:cs typeface="Arial"/>
                <a:sym typeface="Arial"/>
              </a:rPr>
              <a:t>Meanwhile currents studies involves unsupervised representation learning to incorporate reviews in complex transformation with product ratings for recommender.</a:t>
            </a:r>
          </a:p>
          <a:p>
            <a:r>
              <a:rPr lang="en-SG" sz="1100" b="0" i="0" u="none" strike="noStrike" cap="none" dirty="0">
                <a:solidFill>
                  <a:srgbClr val="000000"/>
                </a:solidFill>
                <a:effectLst/>
                <a:latin typeface="Arial"/>
                <a:ea typeface="Arial"/>
                <a:cs typeface="Arial"/>
                <a:sym typeface="Arial"/>
              </a:rPr>
              <a:t>Also, the reviews are represented through TF-IDF or topic modelling which do not capture the meaning or context within the review. </a:t>
            </a:r>
          </a:p>
          <a:p>
            <a:r>
              <a:rPr lang="en-SG" sz="1100" b="0" i="0" u="none" strike="noStrike" cap="none" dirty="0">
                <a:solidFill>
                  <a:srgbClr val="000000"/>
                </a:solidFill>
                <a:effectLst/>
                <a:latin typeface="Arial"/>
                <a:ea typeface="Arial"/>
                <a:cs typeface="Arial"/>
                <a:sym typeface="Arial"/>
              </a:rPr>
              <a:t>As such, this project aims to develop a recommender that is able to use reviews that are represented both semantically and contextually.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54222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Before we can build a recommender system we first have to understand the data we are working with.</a:t>
            </a:r>
          </a:p>
          <a:p>
            <a:r>
              <a:rPr lang="en-SG" sz="1100" b="0" i="0" u="none" strike="noStrike" cap="none" dirty="0">
                <a:solidFill>
                  <a:srgbClr val="000000"/>
                </a:solidFill>
                <a:effectLst/>
                <a:latin typeface="Arial"/>
                <a:ea typeface="Arial"/>
                <a:cs typeface="Arial"/>
                <a:sym typeface="Arial"/>
              </a:rPr>
              <a:t>We chosen to work with an amazon e-commerce data by Julian McAuley that provides both production ratings and reviews for us to work on.</a:t>
            </a:r>
          </a:p>
          <a:p>
            <a:r>
              <a:rPr lang="en-SG" sz="1100" b="0" i="0" u="none" strike="noStrike" cap="none" dirty="0">
                <a:solidFill>
                  <a:srgbClr val="000000"/>
                </a:solidFill>
                <a:effectLst/>
                <a:latin typeface="Arial"/>
                <a:ea typeface="Arial"/>
                <a:cs typeface="Arial"/>
                <a:sym typeface="Arial"/>
              </a:rPr>
              <a:t>I chose the two category pet supplies and grocery and gourmet food due to them being smaller in nature, fitting within our computation limits.</a:t>
            </a:r>
          </a:p>
          <a:p>
            <a:r>
              <a:rPr lang="en-SG" sz="1100" b="0" i="0" u="none" strike="noStrike" cap="none" dirty="0">
                <a:solidFill>
                  <a:srgbClr val="000000"/>
                </a:solidFill>
                <a:effectLst/>
                <a:latin typeface="Arial"/>
                <a:ea typeface="Arial"/>
                <a:cs typeface="Arial"/>
                <a:sym typeface="Arial"/>
              </a:rPr>
              <a:t>On key to observe is the sparsity with the dataset where both category are 99.9~ sparse in nature, which can potentially pose issues in traditional algorithms.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21839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100" b="0" i="0" u="none" strike="noStrike" cap="none" dirty="0">
                <a:solidFill>
                  <a:srgbClr val="000000"/>
                </a:solidFill>
                <a:effectLst/>
                <a:latin typeface="Arial"/>
                <a:ea typeface="Arial"/>
                <a:cs typeface="Arial"/>
                <a:sym typeface="Arial"/>
              </a:rPr>
              <a:t>Subsequently the overall feature set is observed where we are most interested in product ratings and reviews.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17895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100" b="0" i="0" u="none" strike="noStrike" cap="none" dirty="0">
                <a:solidFill>
                  <a:srgbClr val="000000"/>
                </a:solidFill>
                <a:effectLst/>
                <a:latin typeface="Arial"/>
                <a:ea typeface="Arial"/>
                <a:cs typeface="Arial"/>
                <a:sym typeface="Arial"/>
              </a:rPr>
              <a:t>AS we are working with product reviews, we would also take a look at the category review profile where both category shares rather similar profile in terms of means and median words used.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8958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In order to use unstructured data such as review text as input for recommender system, it is key to conduct prior text pre-processing to remove irrelevant information.</a:t>
            </a:r>
          </a:p>
          <a:p>
            <a:r>
              <a:rPr lang="en-SG" sz="1100" b="0" i="0" u="none" strike="noStrike" cap="none" dirty="0">
                <a:solidFill>
                  <a:srgbClr val="000000"/>
                </a:solidFill>
                <a:effectLst/>
                <a:latin typeface="Arial"/>
                <a:ea typeface="Arial"/>
                <a:cs typeface="Arial"/>
                <a:sym typeface="Arial"/>
              </a:rPr>
              <a:t>We start off by expanding contractions to return words back to formal words as often review are informal in nature and may have frequent contractions involved.</a:t>
            </a:r>
          </a:p>
          <a:p>
            <a:r>
              <a:rPr lang="en-SG" sz="1100" b="0" i="0" u="none" strike="noStrike" cap="none" dirty="0">
                <a:solidFill>
                  <a:srgbClr val="000000"/>
                </a:solidFill>
                <a:effectLst/>
                <a:latin typeface="Arial"/>
                <a:ea typeface="Arial"/>
                <a:cs typeface="Arial"/>
                <a:sym typeface="Arial"/>
              </a:rPr>
              <a:t>We also conducted text normalisation through case normalisation and as well as lemmatisation to return all words back to their base form.</a:t>
            </a:r>
          </a:p>
          <a:p>
            <a:r>
              <a:rPr lang="en-SG" sz="1100" b="0" i="0" u="none" strike="noStrike" cap="none" dirty="0">
                <a:solidFill>
                  <a:srgbClr val="000000"/>
                </a:solidFill>
                <a:effectLst/>
                <a:latin typeface="Arial"/>
                <a:ea typeface="Arial"/>
                <a:cs typeface="Arial"/>
                <a:sym typeface="Arial"/>
              </a:rPr>
              <a:t>We then start to remove irrelevant information such as special characters, stops words which does not contribute in understanding the meaning of the review.</a:t>
            </a:r>
          </a:p>
          <a:p>
            <a:r>
              <a:rPr lang="en-SG" sz="1100" b="0" i="0" u="none" strike="noStrike" cap="none" dirty="0">
                <a:solidFill>
                  <a:srgbClr val="000000"/>
                </a:solidFill>
                <a:effectLst/>
                <a:latin typeface="Arial"/>
                <a:ea typeface="Arial"/>
                <a:cs typeface="Arial"/>
                <a:sym typeface="Arial"/>
              </a:rPr>
              <a:t>Lastly tokenisation is conducted in order to proceed onto the text vectorisation model in the next stage.</a:t>
            </a:r>
          </a:p>
        </p:txBody>
      </p:sp>
    </p:spTree>
    <p:extLst>
      <p:ext uri="{BB962C8B-B14F-4D97-AF65-F5344CB8AC3E}">
        <p14:creationId xmlns:p14="http://schemas.microsoft.com/office/powerpoint/2010/main" val="3924654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201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In order to incorporate review text into learning algorithms, we required numerical inputs.</a:t>
            </a:r>
          </a:p>
          <a:p>
            <a:r>
              <a:rPr lang="en-SG" sz="1100" b="0" i="0" u="none" strike="noStrike" cap="none" dirty="0">
                <a:solidFill>
                  <a:srgbClr val="000000"/>
                </a:solidFill>
                <a:effectLst/>
                <a:latin typeface="Arial"/>
                <a:ea typeface="Arial"/>
                <a:cs typeface="Arial"/>
                <a:sym typeface="Arial"/>
              </a:rPr>
              <a:t>As such it is key to vectorized and generate review representation for the algorithms we are proposing to employ. </a:t>
            </a:r>
          </a:p>
          <a:p>
            <a:r>
              <a:rPr lang="en-SG" sz="1100" b="0" i="0" u="none" strike="noStrike" cap="none" dirty="0">
                <a:solidFill>
                  <a:srgbClr val="000000"/>
                </a:solidFill>
                <a:effectLst/>
                <a:latin typeface="Arial"/>
                <a:ea typeface="Arial"/>
                <a:cs typeface="Arial"/>
                <a:sym typeface="Arial"/>
              </a:rPr>
              <a:t>Leveraging on the idea by </a:t>
            </a:r>
            <a:r>
              <a:rPr lang="en-SG" sz="1100" b="0" i="0" u="none" strike="noStrike" cap="none" dirty="0" err="1">
                <a:solidFill>
                  <a:srgbClr val="000000"/>
                </a:solidFill>
                <a:effectLst/>
                <a:latin typeface="Arial"/>
                <a:ea typeface="Arial"/>
                <a:cs typeface="Arial"/>
                <a:sym typeface="Arial"/>
              </a:rPr>
              <a:t>Alexandridis</a:t>
            </a:r>
            <a:r>
              <a:rPr lang="en-SG" sz="1100" b="0" i="0" u="none" strike="noStrike" cap="none" dirty="0">
                <a:solidFill>
                  <a:srgbClr val="000000"/>
                </a:solidFill>
                <a:effectLst/>
                <a:latin typeface="Arial"/>
                <a:ea typeface="Arial"/>
                <a:cs typeface="Arial"/>
                <a:sym typeface="Arial"/>
              </a:rPr>
              <a:t>, we adopted the Paragraph vector model which is a powerful text vectorization model that captures both meaning and context within a vector representation. </a:t>
            </a:r>
          </a:p>
          <a:p>
            <a:r>
              <a:rPr lang="en-SG" sz="1100" b="0" i="0" u="none" strike="noStrike" cap="none" dirty="0">
                <a:solidFill>
                  <a:srgbClr val="000000"/>
                </a:solidFill>
                <a:effectLst/>
                <a:latin typeface="Arial"/>
                <a:ea typeface="Arial"/>
                <a:cs typeface="Arial"/>
                <a:sym typeface="Arial"/>
              </a:rPr>
              <a:t>It builds on a word </a:t>
            </a:r>
            <a:r>
              <a:rPr lang="en-SG" sz="1100" b="0" i="0" u="none" strike="noStrike" cap="none" dirty="0" err="1">
                <a:solidFill>
                  <a:srgbClr val="000000"/>
                </a:solidFill>
                <a:effectLst/>
                <a:latin typeface="Arial"/>
                <a:ea typeface="Arial"/>
                <a:cs typeface="Arial"/>
                <a:sym typeface="Arial"/>
              </a:rPr>
              <a:t>vectoriztaion</a:t>
            </a:r>
            <a:r>
              <a:rPr lang="en-SG" sz="1100" b="0" i="0" u="none" strike="noStrike" cap="none" dirty="0">
                <a:solidFill>
                  <a:srgbClr val="000000"/>
                </a:solidFill>
                <a:effectLst/>
                <a:latin typeface="Arial"/>
                <a:ea typeface="Arial"/>
                <a:cs typeface="Arial"/>
                <a:sym typeface="Arial"/>
              </a:rPr>
              <a:t> model known as vector where we are able to generate vectors for words in way such that similar words are closer together within a vector dimension space. </a:t>
            </a:r>
          </a:p>
          <a:p>
            <a:r>
              <a:rPr lang="en-SG" sz="1100" b="0" i="0" u="none" strike="noStrike" cap="none" dirty="0">
                <a:solidFill>
                  <a:srgbClr val="000000"/>
                </a:solidFill>
                <a:effectLst/>
                <a:latin typeface="Arial"/>
                <a:ea typeface="Arial"/>
                <a:cs typeface="Arial"/>
                <a:sym typeface="Arial"/>
              </a:rPr>
              <a:t>This is illustrated in the diagram in the middle where words pair such as king and man are close because they are use to refer a male person while alternatively king and queen are also close together because they refer to a royalty.</a:t>
            </a:r>
          </a:p>
          <a:p>
            <a:r>
              <a:rPr lang="en-SG" sz="1100" b="0" i="0" u="none" strike="noStrike" cap="none" dirty="0">
                <a:solidFill>
                  <a:srgbClr val="000000"/>
                </a:solidFill>
                <a:effectLst/>
                <a:latin typeface="Arial"/>
                <a:ea typeface="Arial"/>
                <a:cs typeface="Arial"/>
                <a:sym typeface="Arial"/>
              </a:rPr>
              <a:t>With this concept in mind, the paragraph vectors averages word vectors generated to allows to represent document in the same way. </a:t>
            </a:r>
          </a:p>
          <a:p>
            <a:r>
              <a:rPr lang="en-SG" sz="1100" b="0" i="0" u="none" strike="noStrike" cap="none" dirty="0">
                <a:solidFill>
                  <a:srgbClr val="000000"/>
                </a:solidFill>
                <a:effectLst/>
                <a:latin typeface="Arial"/>
                <a:ea typeface="Arial"/>
                <a:cs typeface="Arial"/>
                <a:sym typeface="Arial"/>
              </a:rPr>
              <a:t>Hence, if we have reviews that address the same product such as curry powder, it will be closer to each as opposed to an review that address bread.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0568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Introduction to recommender system within an E-commerce context and why it is important and what are some problems we aim to tackle</a:t>
            </a:r>
          </a:p>
          <a:p>
            <a:r>
              <a:rPr lang="en-US"/>
              <a:t>Review some past works to identify gaps that allow to use to build a general direction for the eventual approaches.</a:t>
            </a:r>
          </a:p>
          <a:p>
            <a:r>
              <a:rPr lang="en-US"/>
              <a:t>Understand the data we are working with to build the recommender system and conduct initial data preparation that is required for subsequently modelling process.</a:t>
            </a:r>
          </a:p>
          <a:p>
            <a:r>
              <a:rPr lang="en-US"/>
              <a:t>We will build two unique approaches to recommender system and a few models for baseline comparison.</a:t>
            </a:r>
          </a:p>
          <a:p>
            <a:r>
              <a:rPr lang="en-US"/>
              <a:t>Evaluate all models built using two key metrics.</a:t>
            </a:r>
            <a:endParaRPr lang="en-US" dirty="0"/>
          </a:p>
        </p:txBody>
      </p:sp>
    </p:spTree>
    <p:extLst>
      <p:ext uri="{BB962C8B-B14F-4D97-AF65-F5344CB8AC3E}">
        <p14:creationId xmlns:p14="http://schemas.microsoft.com/office/powerpoint/2010/main" val="2833603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Therefore we also compare paragraph vector to other text vectorisation techniques such as TF-IDF and LDA. The key advantages here is clear, Doc2Vec is effectively the technique can both capture semantics and context of words in review as opposed to other techniques which are based on bags-of-word approach.</a:t>
            </a:r>
          </a:p>
        </p:txBody>
      </p:sp>
    </p:spTree>
    <p:extLst>
      <p:ext uri="{BB962C8B-B14F-4D97-AF65-F5344CB8AC3E}">
        <p14:creationId xmlns:p14="http://schemas.microsoft.com/office/powerpoint/2010/main" val="9215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100" b="0" i="0" u="none" strike="noStrike" cap="none" dirty="0">
                <a:solidFill>
                  <a:srgbClr val="000000"/>
                </a:solidFill>
                <a:effectLst/>
                <a:latin typeface="Arial"/>
                <a:ea typeface="Arial"/>
                <a:cs typeface="Arial"/>
                <a:sym typeface="Arial"/>
              </a:rPr>
              <a:t>As such we can assume that with richer information capture within our review representation, we can similar construct better user and item profile that better represents both user and items. </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After obtaining vectorized text, we can finally incorporate such information into a review-based recommender system.</a:t>
            </a:r>
          </a:p>
          <a:p>
            <a:r>
              <a:rPr lang="en-SG" sz="1100" b="0" i="0" u="none" strike="noStrike" cap="none" dirty="0">
                <a:solidFill>
                  <a:srgbClr val="000000"/>
                </a:solidFill>
                <a:effectLst/>
                <a:latin typeface="Arial"/>
                <a:ea typeface="Arial"/>
                <a:cs typeface="Arial"/>
                <a:sym typeface="Arial"/>
              </a:rPr>
              <a:t>The key thing to note here is that traditional recommender algorithm only uses product rating or item description. Hence, we need adapt such traditional algorithms for our use case.</a:t>
            </a:r>
          </a:p>
          <a:p>
            <a:r>
              <a:rPr lang="en-SG" sz="1100" b="0" i="0" u="none" strike="noStrike" cap="none" dirty="0">
                <a:solidFill>
                  <a:srgbClr val="000000"/>
                </a:solidFill>
                <a:effectLst/>
                <a:latin typeface="Arial"/>
                <a:ea typeface="Arial"/>
                <a:cs typeface="Arial"/>
                <a:sym typeface="Arial"/>
              </a:rPr>
              <a:t>The first approach is known as ER-CBF or embedded review content-based filtering which builds on the concept of content-based filtering. They key idea is here is that we generate item representation through paragraph vector model then using the item representation we are also able to construct the user representation. </a:t>
            </a:r>
          </a:p>
          <a:p>
            <a:r>
              <a:rPr lang="en-SG" sz="1100" b="0" i="0" u="none" strike="noStrike" cap="none" dirty="0">
                <a:solidFill>
                  <a:srgbClr val="000000"/>
                </a:solidFill>
                <a:effectLst/>
                <a:latin typeface="Arial"/>
                <a:ea typeface="Arial"/>
                <a:cs typeface="Arial"/>
                <a:sym typeface="Arial"/>
              </a:rPr>
              <a:t>From there we simply build a k-</a:t>
            </a:r>
            <a:r>
              <a:rPr lang="en-SG" sz="1100" b="0" i="0" u="none" strike="noStrike" cap="none" dirty="0" err="1">
                <a:solidFill>
                  <a:srgbClr val="000000"/>
                </a:solidFill>
                <a:effectLst/>
                <a:latin typeface="Arial"/>
                <a:ea typeface="Arial"/>
                <a:cs typeface="Arial"/>
                <a:sym typeface="Arial"/>
              </a:rPr>
              <a:t>neigbour</a:t>
            </a:r>
            <a:r>
              <a:rPr lang="en-SG" sz="1100" b="0" i="0" u="none" strike="noStrike" cap="none" dirty="0">
                <a:solidFill>
                  <a:srgbClr val="000000"/>
                </a:solidFill>
                <a:effectLst/>
                <a:latin typeface="Arial"/>
                <a:ea typeface="Arial"/>
                <a:cs typeface="Arial"/>
                <a:sym typeface="Arial"/>
              </a:rPr>
              <a:t> food of similar item through cosine similarity against item which a target user has not rated before to generate the candidate item required. </a:t>
            </a:r>
          </a:p>
          <a:p>
            <a:r>
              <a:rPr lang="en-SG" sz="1100" b="0" i="0" u="none" strike="noStrike" cap="none" dirty="0">
                <a:solidFill>
                  <a:srgbClr val="000000"/>
                </a:solidFill>
                <a:effectLst/>
                <a:latin typeface="Arial"/>
                <a:ea typeface="Arial"/>
                <a:cs typeface="Arial"/>
                <a:sym typeface="Arial"/>
              </a:rPr>
              <a:t>Meanwhile instead of solely product reviews for recommendations, another model known as mod-</a:t>
            </a:r>
            <a:r>
              <a:rPr lang="en-SG" sz="1100" b="0" i="0" u="none" strike="noStrike" cap="none" dirty="0" err="1">
                <a:solidFill>
                  <a:srgbClr val="000000"/>
                </a:solidFill>
                <a:effectLst/>
                <a:latin typeface="Arial"/>
                <a:ea typeface="Arial"/>
                <a:cs typeface="Arial"/>
                <a:sym typeface="Arial"/>
              </a:rPr>
              <a:t>ecf</a:t>
            </a:r>
            <a:r>
              <a:rPr lang="en-SG" sz="1100" b="0" i="0" u="none" strike="noStrike" cap="none" dirty="0">
                <a:solidFill>
                  <a:srgbClr val="000000"/>
                </a:solidFill>
                <a:effectLst/>
                <a:latin typeface="Arial"/>
                <a:ea typeface="Arial"/>
                <a:cs typeface="Arial"/>
                <a:sym typeface="Arial"/>
              </a:rPr>
              <a:t> or model-based embedded collaborative filtering adapts on traditional matrix factorisation techniques through fix initialisation of the process to generate user and item characteristics. </a:t>
            </a:r>
          </a:p>
          <a:p>
            <a:r>
              <a:rPr lang="en-SG" sz="1100" b="0" i="0" u="none" strike="noStrike" cap="none" dirty="0">
                <a:solidFill>
                  <a:srgbClr val="000000"/>
                </a:solidFill>
                <a:effectLst/>
                <a:latin typeface="Arial"/>
                <a:ea typeface="Arial"/>
                <a:cs typeface="Arial"/>
                <a:sym typeface="Arial"/>
              </a:rPr>
              <a:t>Matrix </a:t>
            </a:r>
            <a:r>
              <a:rPr lang="en-SG" sz="1100" b="0" i="0" u="none" strike="noStrike" cap="none" dirty="0" err="1">
                <a:solidFill>
                  <a:srgbClr val="000000"/>
                </a:solidFill>
                <a:effectLst/>
                <a:latin typeface="Arial"/>
                <a:ea typeface="Arial"/>
                <a:cs typeface="Arial"/>
                <a:sym typeface="Arial"/>
              </a:rPr>
              <a:t>facrtoaization</a:t>
            </a:r>
            <a:r>
              <a:rPr lang="en-SG" sz="1100" b="0" i="0" u="none" strike="noStrike" cap="none" dirty="0">
                <a:solidFill>
                  <a:srgbClr val="000000"/>
                </a:solidFill>
                <a:effectLst/>
                <a:latin typeface="Arial"/>
                <a:ea typeface="Arial"/>
                <a:cs typeface="Arial"/>
                <a:sym typeface="Arial"/>
              </a:rPr>
              <a:t> is usually random initialised to form two small matrices that represented both user and item hidden characteristic which are used to generate rating prediction for a given user and item pairing.</a:t>
            </a:r>
          </a:p>
          <a:p>
            <a:r>
              <a:rPr lang="en-SG" sz="1100" b="0" i="0" u="none" strike="noStrike" cap="none" dirty="0">
                <a:solidFill>
                  <a:srgbClr val="000000"/>
                </a:solidFill>
                <a:effectLst/>
                <a:latin typeface="Arial"/>
                <a:ea typeface="Arial"/>
                <a:cs typeface="Arial"/>
                <a:sym typeface="Arial"/>
              </a:rPr>
              <a:t>We instead pre-build the user and item characteristics via paragraph vector model then generate candidates item required for the recommendation task. </a:t>
            </a:r>
          </a:p>
        </p:txBody>
      </p:sp>
    </p:spTree>
    <p:extLst>
      <p:ext uri="{BB962C8B-B14F-4D97-AF65-F5344CB8AC3E}">
        <p14:creationId xmlns:p14="http://schemas.microsoft.com/office/powerpoint/2010/main" val="3284287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To compare our review-based recommenders, we have to compare with tradition algorithms that only employs ratings to see if product reviews does in fact helps to improve recommendations</a:t>
            </a:r>
          </a:p>
          <a:p>
            <a:r>
              <a:rPr lang="en-SG" sz="1100" b="0" i="0" u="none" strike="noStrike" cap="none" dirty="0">
                <a:solidFill>
                  <a:srgbClr val="000000"/>
                </a:solidFill>
                <a:effectLst/>
                <a:latin typeface="Arial"/>
                <a:ea typeface="Arial"/>
                <a:cs typeface="Arial"/>
                <a:sym typeface="Arial"/>
              </a:rPr>
              <a:t>Traditional algorithm such as user-based collaborative filtering and </a:t>
            </a:r>
            <a:r>
              <a:rPr lang="en-SG" sz="1100" b="0" i="0" u="none" strike="noStrike" cap="none" dirty="0" err="1">
                <a:solidFill>
                  <a:srgbClr val="000000"/>
                </a:solidFill>
                <a:effectLst/>
                <a:latin typeface="Arial"/>
                <a:ea typeface="Arial"/>
                <a:cs typeface="Arial"/>
                <a:sym typeface="Arial"/>
              </a:rPr>
              <a:t>funksvd</a:t>
            </a:r>
            <a:r>
              <a:rPr lang="en-SG" sz="1100" b="0" i="0" u="none" strike="noStrike" cap="none" dirty="0">
                <a:solidFill>
                  <a:srgbClr val="000000"/>
                </a:solidFill>
                <a:effectLst/>
                <a:latin typeface="Arial"/>
                <a:ea typeface="Arial"/>
                <a:cs typeface="Arial"/>
                <a:sym typeface="Arial"/>
              </a:rPr>
              <a:t> are reliable algorithms frequently used in </a:t>
            </a:r>
            <a:r>
              <a:rPr lang="en-SG" sz="1100" b="0" i="0" u="none" strike="noStrike" cap="none" dirty="0" err="1">
                <a:solidFill>
                  <a:srgbClr val="000000"/>
                </a:solidFill>
                <a:effectLst/>
                <a:latin typeface="Arial"/>
                <a:ea typeface="Arial"/>
                <a:cs typeface="Arial"/>
                <a:sym typeface="Arial"/>
              </a:rPr>
              <a:t>recommrenaton</a:t>
            </a:r>
            <a:r>
              <a:rPr lang="en-SG" sz="1100" b="0" i="0" u="none" strike="noStrike" cap="none" dirty="0">
                <a:solidFill>
                  <a:srgbClr val="000000"/>
                </a:solidFill>
                <a:effectLst/>
                <a:latin typeface="Arial"/>
                <a:ea typeface="Arial"/>
                <a:cs typeface="Arial"/>
                <a:sym typeface="Arial"/>
              </a:rPr>
              <a:t> task.</a:t>
            </a:r>
          </a:p>
          <a:p>
            <a:r>
              <a:rPr lang="en-SG" sz="1100" b="0" i="0" u="none" strike="noStrike" cap="none" dirty="0">
                <a:solidFill>
                  <a:srgbClr val="000000"/>
                </a:solidFill>
                <a:effectLst/>
                <a:latin typeface="Arial"/>
                <a:ea typeface="Arial"/>
                <a:cs typeface="Arial"/>
                <a:sym typeface="Arial"/>
              </a:rPr>
              <a:t>We also adapted the idea we build MOD-ECF by modelling the approach does by Pena which conducted fix initialisation via topic modelling vectors instead.</a:t>
            </a:r>
          </a:p>
          <a:p>
            <a:r>
              <a:rPr lang="en-SG" sz="1100" b="0" i="0" u="none" strike="noStrike" cap="none" dirty="0">
                <a:solidFill>
                  <a:srgbClr val="000000"/>
                </a:solidFill>
                <a:effectLst/>
                <a:latin typeface="Arial"/>
                <a:ea typeface="Arial"/>
                <a:cs typeface="Arial"/>
                <a:sym typeface="Arial"/>
              </a:rPr>
              <a:t>Lastly we have a random recommenders that serve as control model to ensure that our algorithms should always be achieving higher accuracy that randomised recommendations. </a:t>
            </a:r>
          </a:p>
        </p:txBody>
      </p:sp>
    </p:spTree>
    <p:extLst>
      <p:ext uri="{BB962C8B-B14F-4D97-AF65-F5344CB8AC3E}">
        <p14:creationId xmlns:p14="http://schemas.microsoft.com/office/powerpoint/2010/main" val="2898309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086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set up the training of proposed approaches based on the idea of predicting future purchase based on past purchases</a:t>
            </a:r>
          </a:p>
          <a:p>
            <a:pPr marL="171450" lvl="0" indent="-171450" algn="l" rtl="0">
              <a:spcBef>
                <a:spcPts val="0"/>
              </a:spcBef>
              <a:spcAft>
                <a:spcPts val="0"/>
              </a:spcAft>
            </a:pPr>
            <a:r>
              <a:rPr lang="en-US" dirty="0"/>
              <a:t>We arrange user’s rating/purchase history chronologically using the earliest 70% purchased item for training, while testing our recommendations based on the latest 30% purchased items.</a:t>
            </a:r>
          </a:p>
          <a:p>
            <a:pPr marL="171450" lvl="0" indent="-171450" algn="l" rtl="0">
              <a:spcBef>
                <a:spcPts val="0"/>
              </a:spcBef>
              <a:spcAft>
                <a:spcPts val="0"/>
              </a:spcAft>
            </a:pPr>
            <a:r>
              <a:rPr lang="en-US" dirty="0"/>
              <a:t>The rationale behind such experimental setup is to assume a logical user purchase behavior on e-commerce platform, where past purchases often influence </a:t>
            </a:r>
            <a:r>
              <a:rPr lang="en-US" dirty="0" err="1"/>
              <a:t>fture</a:t>
            </a:r>
            <a:r>
              <a:rPr lang="en-US" dirty="0"/>
              <a:t> purchase.</a:t>
            </a:r>
            <a:endParaRPr dirty="0"/>
          </a:p>
        </p:txBody>
      </p:sp>
    </p:spTree>
    <p:extLst>
      <p:ext uri="{BB962C8B-B14F-4D97-AF65-F5344CB8AC3E}">
        <p14:creationId xmlns:p14="http://schemas.microsoft.com/office/powerpoint/2010/main" val="109370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To evaluate the models, we look into accuracy in the form of </a:t>
            </a:r>
            <a:r>
              <a:rPr lang="en-US" dirty="0" err="1"/>
              <a:t>recall@n</a:t>
            </a:r>
            <a:r>
              <a:rPr lang="en-US" dirty="0"/>
              <a:t> where in particular we would like to a recommender system that achieve higher recall as compared to others across all set of number of. Items recommended</a:t>
            </a:r>
          </a:p>
          <a:p>
            <a:pPr marL="171450" lvl="0" indent="-171450" algn="l" rtl="0">
              <a:spcBef>
                <a:spcPts val="0"/>
              </a:spcBef>
              <a:spcAft>
                <a:spcPts val="0"/>
              </a:spcAft>
            </a:pPr>
            <a:r>
              <a:rPr lang="en-US" dirty="0"/>
              <a:t>Meanwhile, we also evaluate the model in a different perspective through </a:t>
            </a:r>
            <a:r>
              <a:rPr lang="en-US" dirty="0" err="1"/>
              <a:t>novely@n</a:t>
            </a:r>
            <a:r>
              <a:rPr lang="en-US" dirty="0"/>
              <a:t> where, we are evaluating a RS based on their ability to handle cold-start in item, where we want a recommender system to be able to adequately recommend new items with little information such as ratings and reviews which are traditionally a problem in </a:t>
            </a:r>
            <a:r>
              <a:rPr lang="en-US" dirty="0" err="1"/>
              <a:t>traditioinal</a:t>
            </a:r>
            <a:r>
              <a:rPr lang="en-US" dirty="0"/>
              <a:t> </a:t>
            </a:r>
            <a:r>
              <a:rPr lang="en-US" dirty="0" err="1"/>
              <a:t>algrotihsm</a:t>
            </a:r>
            <a:r>
              <a:rPr lang="en-US" dirty="0"/>
              <a:t> such as collaborative filtering.</a:t>
            </a:r>
          </a:p>
          <a:p>
            <a:pPr marL="171450" lvl="0" indent="-171450" algn="l" rtl="0">
              <a:spcBef>
                <a:spcPts val="0"/>
              </a:spcBef>
              <a:spcAft>
                <a:spcPts val="0"/>
              </a:spcAft>
            </a:pPr>
            <a:r>
              <a:rPr lang="en-US" dirty="0"/>
              <a:t>Just to note that popular items refers to item with the more reviews, in contrast, items are less popular if little people has purchased them before, resulting in low number of ratings/reviews</a:t>
            </a:r>
            <a:endParaRPr dirty="0"/>
          </a:p>
        </p:txBody>
      </p:sp>
    </p:spTree>
    <p:extLst>
      <p:ext uri="{BB962C8B-B14F-4D97-AF65-F5344CB8AC3E}">
        <p14:creationId xmlns:p14="http://schemas.microsoft.com/office/powerpoint/2010/main" val="14490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On a very high level overview of the results, we can observe very promising results.</a:t>
            </a:r>
          </a:p>
          <a:p>
            <a:pPr marL="171450" lvl="0" indent="-171450" algn="l" rtl="0">
              <a:spcBef>
                <a:spcPts val="0"/>
              </a:spcBef>
              <a:spcAft>
                <a:spcPts val="0"/>
              </a:spcAft>
            </a:pPr>
            <a:r>
              <a:rPr lang="en-US" dirty="0"/>
              <a:t>Our proposed method ER-CBF has shown better performance or accuracy in recommending items as compared to the other algorithms. For majority of the N-items for both categories, ER-CBF consistently outperforms the other models.</a:t>
            </a:r>
          </a:p>
          <a:p>
            <a:pPr marL="171450" lvl="0" indent="-171450" algn="l" rtl="0">
              <a:spcBef>
                <a:spcPts val="0"/>
              </a:spcBef>
              <a:spcAft>
                <a:spcPts val="0"/>
              </a:spcAft>
            </a:pPr>
            <a:r>
              <a:rPr lang="en-US" dirty="0"/>
              <a:t>This mean that when trained on user’s earlier </a:t>
            </a:r>
            <a:r>
              <a:rPr lang="en-US" dirty="0" err="1"/>
              <a:t>purchse</a:t>
            </a:r>
            <a:r>
              <a:rPr lang="en-US" dirty="0"/>
              <a:t> history, ER-CBF is the best model in capturing an idea of what other users might subsequently purchase as we setup our experiment by keeping the latest 30% of the items purchased as test items of which we wanted to see if our recommendations can identify the said items.</a:t>
            </a:r>
          </a:p>
          <a:p>
            <a:pPr marL="171450" lvl="0" indent="-171450" algn="l" rtl="0">
              <a:spcBef>
                <a:spcPts val="0"/>
              </a:spcBef>
              <a:spcAft>
                <a:spcPts val="0"/>
              </a:spcAft>
            </a:pPr>
            <a:r>
              <a:rPr lang="en-US" dirty="0"/>
              <a:t>Although traditional </a:t>
            </a:r>
            <a:r>
              <a:rPr lang="en-US" dirty="0" err="1"/>
              <a:t>aglorithms</a:t>
            </a:r>
            <a:r>
              <a:rPr lang="en-US" dirty="0"/>
              <a:t> such as UB-</a:t>
            </a:r>
            <a:r>
              <a:rPr lang="en-US" dirty="0" err="1"/>
              <a:t>cf</a:t>
            </a:r>
            <a:r>
              <a:rPr lang="en-US" dirty="0"/>
              <a:t> and </a:t>
            </a:r>
            <a:r>
              <a:rPr lang="en-US" dirty="0" err="1"/>
              <a:t>funksvd</a:t>
            </a:r>
            <a:r>
              <a:rPr lang="en-US" dirty="0"/>
              <a:t> are seen as reliable algorithms for recommender tasks, we do note that with data sparsity and cold start observe within our dataset, they did not perform as well as expected. </a:t>
            </a:r>
          </a:p>
          <a:p>
            <a:pPr marL="171450" lvl="0" indent="-171450" algn="l" rtl="0">
              <a:spcBef>
                <a:spcPts val="0"/>
              </a:spcBef>
              <a:spcAft>
                <a:spcPts val="0"/>
              </a:spcAft>
            </a:pPr>
            <a:r>
              <a:rPr lang="en-US" dirty="0"/>
              <a:t>Meanwhile for both fix-</a:t>
            </a:r>
            <a:r>
              <a:rPr lang="en-US" dirty="0" err="1"/>
              <a:t>initlized</a:t>
            </a:r>
            <a:r>
              <a:rPr lang="en-US" dirty="0"/>
              <a:t> models such as TI-MF and MOD-ECF, performance in a top-n recommender task is rather unreliable. </a:t>
            </a:r>
          </a:p>
          <a:p>
            <a:pPr marL="171450" lvl="0" indent="-171450" algn="l" rtl="0">
              <a:spcBef>
                <a:spcPts val="0"/>
              </a:spcBef>
              <a:spcAft>
                <a:spcPts val="0"/>
              </a:spcAft>
            </a:pPr>
            <a:r>
              <a:rPr lang="en-US" dirty="0"/>
              <a:t>However, we do want to highlight a point that MOD-ECF which leverage on paragraph vector did managed to outperform topic modelling vectors in </a:t>
            </a:r>
            <a:r>
              <a:rPr lang="en-US" i="1" dirty="0"/>
              <a:t>pet supplies </a:t>
            </a:r>
            <a:r>
              <a:rPr lang="en-US" i="0" dirty="0"/>
              <a:t>which point to the fact that pet supplies review may be more detailed in nature, which better captured user and item characteristics resulting in better performance. </a:t>
            </a:r>
            <a:endParaRPr dirty="0"/>
          </a:p>
        </p:txBody>
      </p:sp>
    </p:spTree>
    <p:extLst>
      <p:ext uri="{BB962C8B-B14F-4D97-AF65-F5344CB8AC3E}">
        <p14:creationId xmlns:p14="http://schemas.microsoft.com/office/powerpoint/2010/main" val="3974311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4310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When interpret novelty, we have to </a:t>
            </a:r>
            <a:r>
              <a:rPr lang="en-US" dirty="0" err="1"/>
              <a:t>condsider</a:t>
            </a:r>
            <a:r>
              <a:rPr lang="en-US" dirty="0"/>
              <a:t> accuracy as well as novelty is not a </a:t>
            </a:r>
            <a:r>
              <a:rPr lang="en-US" dirty="0" err="1"/>
              <a:t>concusive</a:t>
            </a:r>
            <a:r>
              <a:rPr lang="en-US" dirty="0"/>
              <a:t> metrics to best determine a recommender system performance but rather acts alternative way to help us evaluate recommender system performance in specific context. </a:t>
            </a:r>
          </a:p>
          <a:p>
            <a:pPr marL="171450" lvl="0" indent="-171450" algn="l" rtl="0">
              <a:spcBef>
                <a:spcPts val="0"/>
              </a:spcBef>
              <a:spcAft>
                <a:spcPts val="0"/>
              </a:spcAft>
            </a:pPr>
            <a:r>
              <a:rPr lang="en-US" dirty="0"/>
              <a:t>For instance, if you have poor accuracy but high novelty it </a:t>
            </a:r>
            <a:r>
              <a:rPr lang="en-US" dirty="0" err="1"/>
              <a:t>simpy</a:t>
            </a:r>
            <a:r>
              <a:rPr lang="en-US" dirty="0"/>
              <a:t> means that you are randomly recommending items however, if a model has high accuracy and also high novelty, it means that it can captures both user </a:t>
            </a:r>
            <a:r>
              <a:rPr lang="en-US" dirty="0" err="1"/>
              <a:t>prefrences</a:t>
            </a:r>
            <a:r>
              <a:rPr lang="en-US" dirty="0"/>
              <a:t> while also considering the overall product coverage within the </a:t>
            </a:r>
            <a:r>
              <a:rPr lang="en-US" dirty="0" err="1"/>
              <a:t>plaform</a:t>
            </a:r>
            <a:r>
              <a:rPr lang="en-US" dirty="0"/>
              <a:t>. </a:t>
            </a:r>
          </a:p>
          <a:p>
            <a:pPr marL="171450" lvl="0" indent="-171450" algn="l" rtl="0">
              <a:spcBef>
                <a:spcPts val="0"/>
              </a:spcBef>
              <a:spcAft>
                <a:spcPts val="0"/>
              </a:spcAft>
            </a:pPr>
            <a:r>
              <a:rPr lang="en-US" dirty="0"/>
              <a:t>As a heads up, when </a:t>
            </a:r>
            <a:r>
              <a:rPr lang="en-US" dirty="0" err="1"/>
              <a:t>novely</a:t>
            </a:r>
            <a:r>
              <a:rPr lang="en-US" dirty="0"/>
              <a:t> approach 0 - it means that our recommender is </a:t>
            </a:r>
            <a:r>
              <a:rPr lang="en-US" dirty="0" err="1"/>
              <a:t>soley</a:t>
            </a:r>
            <a:r>
              <a:rPr lang="en-US" dirty="0"/>
              <a:t> functioning as popularity-based recommender which means that we are only recommending popular items. </a:t>
            </a:r>
            <a:r>
              <a:rPr lang="en-US" dirty="0" err="1"/>
              <a:t>Meanhiwl</a:t>
            </a:r>
            <a:r>
              <a:rPr lang="en-US" dirty="0"/>
              <a:t> if novelty approach 1, it means that we are only recommending new items with relatively little information. </a:t>
            </a:r>
          </a:p>
          <a:p>
            <a:pPr marL="171450" lvl="0" indent="-171450" algn="l" rtl="0">
              <a:spcBef>
                <a:spcPts val="0"/>
              </a:spcBef>
              <a:spcAft>
                <a:spcPts val="0"/>
              </a:spcAft>
            </a:pPr>
            <a:r>
              <a:rPr lang="en-US" dirty="0"/>
              <a:t>Hence, novelty should strike a balance and should be evaluated in relative to other models and also consider together with accuracy to best identify the possible performance of a recommender system. </a:t>
            </a:r>
          </a:p>
          <a:p>
            <a:pPr marL="171450" lvl="0" indent="-171450" algn="l" rtl="0">
              <a:spcBef>
                <a:spcPts val="0"/>
              </a:spcBef>
              <a:spcAft>
                <a:spcPts val="0"/>
              </a:spcAft>
            </a:pPr>
            <a:r>
              <a:rPr lang="en-US" dirty="0"/>
              <a:t>Generally most models were able to table novelty adequately but traditional </a:t>
            </a:r>
            <a:r>
              <a:rPr lang="en-US" dirty="0" err="1"/>
              <a:t>agroithms</a:t>
            </a:r>
            <a:r>
              <a:rPr lang="en-US" dirty="0"/>
              <a:t> </a:t>
            </a:r>
            <a:r>
              <a:rPr lang="en-US" dirty="0" err="1"/>
              <a:t>siuch</a:t>
            </a:r>
            <a:r>
              <a:rPr lang="en-US" dirty="0"/>
              <a:t> as </a:t>
            </a:r>
            <a:r>
              <a:rPr lang="en-US" dirty="0" err="1"/>
              <a:t>ub-cf</a:t>
            </a:r>
            <a:r>
              <a:rPr lang="en-US" dirty="0"/>
              <a:t> and </a:t>
            </a:r>
            <a:r>
              <a:rPr lang="en-US" dirty="0" err="1"/>
              <a:t>funksvd</a:t>
            </a:r>
            <a:r>
              <a:rPr lang="en-US" dirty="0"/>
              <a:t> falters slight in smaller n sizes, while </a:t>
            </a:r>
            <a:r>
              <a:rPr lang="en-US" dirty="0" err="1"/>
              <a:t>funksvd</a:t>
            </a:r>
            <a:r>
              <a:rPr lang="en-US" dirty="0"/>
              <a:t> in particularly being more popularity-focused across all n sizes in both categories.</a:t>
            </a:r>
          </a:p>
          <a:p>
            <a:pPr marL="171450" lvl="0" indent="-171450" algn="l" rtl="0">
              <a:spcBef>
                <a:spcPts val="0"/>
              </a:spcBef>
              <a:spcAft>
                <a:spcPts val="0"/>
              </a:spcAft>
            </a:pPr>
            <a:r>
              <a:rPr lang="en-US" dirty="0"/>
              <a:t>This is understandable as studies has often observed methods such as collaborative  filtering to be gravitate towards popular items more which is a matter of probability </a:t>
            </a:r>
          </a:p>
          <a:p>
            <a:pPr marL="171450" lvl="0" indent="-171450" algn="l" rtl="0">
              <a:spcBef>
                <a:spcPts val="0"/>
              </a:spcBef>
              <a:spcAft>
                <a:spcPts val="0"/>
              </a:spcAft>
            </a:pPr>
            <a:r>
              <a:rPr lang="en-US" dirty="0"/>
              <a:t>Because if you are depending on community of users for your </a:t>
            </a:r>
            <a:r>
              <a:rPr lang="en-US" dirty="0" err="1"/>
              <a:t>recommnedations</a:t>
            </a:r>
            <a:r>
              <a:rPr lang="en-US" dirty="0"/>
              <a:t> process, items which are more popular with more ratings and reviews are likely to appear within your community users more often based on probability.</a:t>
            </a:r>
          </a:p>
          <a:p>
            <a:pPr marL="171450" lvl="0" indent="-171450" algn="l" rtl="0">
              <a:spcBef>
                <a:spcPts val="0"/>
              </a:spcBef>
              <a:spcAft>
                <a:spcPts val="0"/>
              </a:spcAft>
            </a:pPr>
            <a:r>
              <a:rPr lang="en-US" dirty="0"/>
              <a:t>Hence, based on the results we observed, we can say that both our proposed algorithms performed adequately in possibly </a:t>
            </a:r>
            <a:r>
              <a:rPr lang="en-US" dirty="0" err="1"/>
              <a:t>tackilingt</a:t>
            </a:r>
            <a:r>
              <a:rPr lang="en-US" dirty="0"/>
              <a:t> he cold start issue. </a:t>
            </a:r>
          </a:p>
          <a:p>
            <a:pPr marL="171450" lvl="0" indent="-171450" algn="l" rtl="0">
              <a:spcBef>
                <a:spcPts val="0"/>
              </a:spcBef>
              <a:spcAft>
                <a:spcPts val="0"/>
              </a:spcAft>
            </a:pPr>
            <a:r>
              <a:rPr lang="en-US" dirty="0"/>
              <a:t>But with accuracy in mind, we can conclusively say tat for now, ER-CBF is the best performing model in terms of accuracy and also demonstrated its strength in tackling cold start in terms which plagues traditional algorithms.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1469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567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 </a:t>
            </a:r>
            <a:r>
              <a:rPr lang="en-US" dirty="0" err="1"/>
              <a:t>dsi</a:t>
            </a:r>
            <a:endParaRPr dirty="0"/>
          </a:p>
        </p:txBody>
      </p:sp>
    </p:spTree>
    <p:extLst>
      <p:ext uri="{BB962C8B-B14F-4D97-AF65-F5344CB8AC3E}">
        <p14:creationId xmlns:p14="http://schemas.microsoft.com/office/powerpoint/2010/main" val="1897445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393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268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864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e559b0b4d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e559b0b4d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061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3297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5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E-commerce industry has been experiencing tremendous growth in recent years as part of a on-going digitalisation efforts.</a:t>
            </a:r>
          </a:p>
          <a:p>
            <a:r>
              <a:rPr lang="en-SG" sz="1100" b="0" i="0" u="none" strike="noStrike" cap="none" dirty="0">
                <a:solidFill>
                  <a:srgbClr val="000000"/>
                </a:solidFill>
                <a:effectLst/>
                <a:latin typeface="Arial"/>
                <a:ea typeface="Arial"/>
                <a:cs typeface="Arial"/>
                <a:sym typeface="Arial"/>
              </a:rPr>
              <a:t>As brick-and-mortar stores shift digitally, more users and items enters E-commerce platforms to capture increasingly savvy online consumer.</a:t>
            </a:r>
          </a:p>
          <a:p>
            <a:r>
              <a:rPr lang="en-SG" sz="1100" b="0" i="0" u="none" strike="noStrike" cap="none" dirty="0">
                <a:solidFill>
                  <a:srgbClr val="000000"/>
                </a:solidFill>
                <a:effectLst/>
                <a:latin typeface="Arial"/>
                <a:ea typeface="Arial"/>
                <a:cs typeface="Arial"/>
                <a:sym typeface="Arial"/>
              </a:rPr>
              <a:t>With ever increasing amount of information at hand, RS is increasingly important to provide user with the best experience possible.</a:t>
            </a:r>
          </a:p>
          <a:p>
            <a:r>
              <a:rPr lang="en-SG" sz="1100" b="0" i="0" u="none" strike="noStrike" cap="none" dirty="0">
                <a:solidFill>
                  <a:srgbClr val="000000"/>
                </a:solidFill>
                <a:effectLst/>
                <a:latin typeface="Arial"/>
                <a:ea typeface="Arial"/>
                <a:cs typeface="Arial"/>
                <a:sym typeface="Arial"/>
              </a:rPr>
              <a:t>RS is a crucial feature on E-commerce platforms serving as an information filtering tool that provides users with relevant and appropriate tailored to their click or purchase history. </a:t>
            </a:r>
          </a:p>
          <a:p>
            <a:r>
              <a:rPr lang="en-SG" sz="1100" b="0" i="0" u="none" strike="noStrike" cap="none" dirty="0">
                <a:solidFill>
                  <a:srgbClr val="000000"/>
                </a:solidFill>
                <a:effectLst/>
                <a:latin typeface="Arial"/>
                <a:ea typeface="Arial"/>
                <a:cs typeface="Arial"/>
                <a:sym typeface="Arial"/>
              </a:rPr>
              <a:t>It also helps in alleviating negative experiences associated with information overload which is particularly daunting for novice consumers who find it unfamiliar to navigate the platforms, unable to purchase items that best suits their need and preferences. </a:t>
            </a:r>
          </a:p>
          <a:p>
            <a:r>
              <a:rPr lang="en-SG" sz="1100" b="0" i="0" u="none" strike="noStrike" cap="none" dirty="0">
                <a:solidFill>
                  <a:srgbClr val="000000"/>
                </a:solidFill>
                <a:effectLst/>
                <a:latin typeface="Arial"/>
                <a:ea typeface="Arial"/>
                <a:cs typeface="Arial"/>
                <a:sym typeface="Arial"/>
              </a:rPr>
              <a:t>However, as E-commerce platforms expands in size, key problems such as Data Sparsity and Cold Start arises, which are problems that affects overall recommendation quality.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307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We need to first understand the traditional algorithms of Recommender to be able to adapt for new use cases.</a:t>
            </a:r>
          </a:p>
          <a:p>
            <a:r>
              <a:rPr lang="en-SG" sz="1100" b="0" i="0" u="none" strike="noStrike" cap="none" dirty="0">
                <a:solidFill>
                  <a:srgbClr val="000000"/>
                </a:solidFill>
                <a:effectLst/>
                <a:latin typeface="Arial"/>
                <a:ea typeface="Arial"/>
                <a:cs typeface="Arial"/>
                <a:sym typeface="Arial"/>
              </a:rPr>
              <a:t>CF involves leveraging a community of users and product ratings, while CBF involves only the target user and often features or item descriptions to generate recommendations. </a:t>
            </a:r>
          </a:p>
          <a:p>
            <a:r>
              <a:rPr lang="en-SG" sz="1100" b="0" i="0" u="none" strike="noStrike" cap="none" dirty="0">
                <a:solidFill>
                  <a:srgbClr val="000000"/>
                </a:solidFill>
                <a:effectLst/>
                <a:latin typeface="Arial"/>
                <a:ea typeface="Arial"/>
                <a:cs typeface="Arial"/>
                <a:sym typeface="Arial"/>
              </a:rPr>
              <a:t>Diving deeper into CF, the memory-based approach involves finding a small community or neighbourhood of similar users to derive candidates items which the target user has not purchased before in a recommendation task. </a:t>
            </a:r>
          </a:p>
          <a:p>
            <a:r>
              <a:rPr lang="en-SG" sz="1100" b="0" i="0" u="none" strike="noStrike" cap="none" dirty="0">
                <a:solidFill>
                  <a:srgbClr val="000000"/>
                </a:solidFill>
                <a:effectLst/>
                <a:latin typeface="Arial"/>
                <a:ea typeface="Arial"/>
                <a:cs typeface="Arial"/>
                <a:sym typeface="Arial"/>
              </a:rPr>
              <a:t>Meanwhile in model-based, we are interested in developing a model that characterised both hidden user and item characteristics within their rating behaviours to derive the rating for a user-item pairing based on the hidden characteristics to formulate candidates items for recommendation</a:t>
            </a:r>
          </a:p>
          <a:p>
            <a:r>
              <a:rPr lang="en-SG" sz="1100" b="0" i="0" u="none" strike="noStrike" cap="none" dirty="0">
                <a:solidFill>
                  <a:srgbClr val="000000"/>
                </a:solidFill>
                <a:effectLst/>
                <a:latin typeface="Arial"/>
                <a:ea typeface="Arial"/>
                <a:cs typeface="Arial"/>
                <a:sym typeface="Arial"/>
              </a:rPr>
              <a:t>In contrast, CBF involves defining features or extracting features from item descriptions to evaluate similarities given a target user’s purchase history and the key features the history exhibits.</a:t>
            </a:r>
          </a:p>
          <a:p>
            <a:r>
              <a:rPr lang="en-SG" sz="1100" b="0" i="0" u="none" strike="noStrike" cap="none" dirty="0">
                <a:solidFill>
                  <a:srgbClr val="000000"/>
                </a:solidFill>
                <a:effectLst/>
                <a:latin typeface="Arial"/>
                <a:ea typeface="Arial"/>
                <a:cs typeface="Arial"/>
                <a:sym typeface="Arial"/>
              </a:rPr>
              <a:t>CF is largely the most popular approach in developing RS and it is as such within an E-commerce settings. </a:t>
            </a:r>
          </a:p>
          <a:p>
            <a:r>
              <a:rPr lang="en-SG" sz="1100" b="0" i="0" u="none" strike="noStrike" cap="none" dirty="0">
                <a:solidFill>
                  <a:srgbClr val="000000"/>
                </a:solidFill>
                <a:effectLst/>
                <a:latin typeface="Arial"/>
                <a:ea typeface="Arial"/>
                <a:cs typeface="Arial"/>
                <a:sym typeface="Arial"/>
              </a:rPr>
              <a:t>As such, there are two key problems that plagues CF 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29929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Data sparsity involves the fact that, a typical user on a E-commerce platforms will only tend to access/purchase a small subset of items that are available. </a:t>
            </a:r>
          </a:p>
          <a:p>
            <a:r>
              <a:rPr lang="en-SG" sz="1100" b="0" i="0" u="none" strike="noStrike" cap="none" dirty="0">
                <a:solidFill>
                  <a:srgbClr val="000000"/>
                </a:solidFill>
                <a:effectLst/>
                <a:latin typeface="Arial"/>
                <a:ea typeface="Arial"/>
                <a:cs typeface="Arial"/>
                <a:sym typeface="Arial"/>
              </a:rPr>
              <a:t>If we were to characterise the rating history of each users and items available on the platforms, as seen in the matrix on the left, we will observe that the matrix will be missing </a:t>
            </a:r>
            <a:r>
              <a:rPr lang="en-SG" sz="1100" b="0" i="0" u="none" strike="noStrike" cap="none" dirty="0" err="1">
                <a:solidFill>
                  <a:srgbClr val="000000"/>
                </a:solidFill>
                <a:effectLst/>
                <a:latin typeface="Arial"/>
                <a:ea typeface="Arial"/>
                <a:cs typeface="Arial"/>
                <a:sym typeface="Arial"/>
              </a:rPr>
              <a:t>alot</a:t>
            </a:r>
            <a:r>
              <a:rPr lang="en-SG" sz="1100" b="0" i="0" u="none" strike="noStrike" cap="none" dirty="0">
                <a:solidFill>
                  <a:srgbClr val="000000"/>
                </a:solidFill>
                <a:effectLst/>
                <a:latin typeface="Arial"/>
                <a:ea typeface="Arial"/>
                <a:cs typeface="Arial"/>
                <a:sym typeface="Arial"/>
              </a:rPr>
              <a:t> of data points, hence also known as a sparse matrix. </a:t>
            </a:r>
          </a:p>
          <a:p>
            <a:r>
              <a:rPr lang="en-SG" sz="1100" b="0" i="0" u="none" strike="noStrike" cap="none" dirty="0">
                <a:solidFill>
                  <a:srgbClr val="000000"/>
                </a:solidFill>
                <a:effectLst/>
                <a:latin typeface="Arial"/>
                <a:ea typeface="Arial"/>
                <a:cs typeface="Arial"/>
                <a:sym typeface="Arial"/>
              </a:rPr>
              <a:t>The key issue with having a sparse matrix is that we are missing </a:t>
            </a:r>
            <a:r>
              <a:rPr lang="en-SG" sz="1100" b="0" i="0" u="none" strike="noStrike" cap="none" dirty="0" err="1">
                <a:solidFill>
                  <a:srgbClr val="000000"/>
                </a:solidFill>
                <a:effectLst/>
                <a:latin typeface="Arial"/>
                <a:ea typeface="Arial"/>
                <a:cs typeface="Arial"/>
                <a:sym typeface="Arial"/>
              </a:rPr>
              <a:t>alot</a:t>
            </a:r>
            <a:r>
              <a:rPr lang="en-SG" sz="1100" b="0" i="0" u="none" strike="noStrike" cap="none" dirty="0">
                <a:solidFill>
                  <a:srgbClr val="000000"/>
                </a:solidFill>
                <a:effectLst/>
                <a:latin typeface="Arial"/>
                <a:ea typeface="Arial"/>
                <a:cs typeface="Arial"/>
                <a:sym typeface="Arial"/>
              </a:rPr>
              <a:t> of information to better construct user and item profile and characteristics, resulting in poor quality in recommendations in extreme cases.</a:t>
            </a:r>
          </a:p>
        </p:txBody>
      </p:sp>
    </p:spTree>
    <p:extLst>
      <p:ext uri="{BB962C8B-B14F-4D97-AF65-F5344CB8AC3E}">
        <p14:creationId xmlns:p14="http://schemas.microsoft.com/office/powerpoint/2010/main" val="388476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Cold start involves the fact that new users that joined or new items that are listed on the platforms do not have enough information that not allow for a strong assumption of the user or item profile for recommendations.</a:t>
            </a:r>
          </a:p>
          <a:p>
            <a:r>
              <a:rPr lang="en-SG" sz="1100" b="0" i="0" u="none" strike="noStrike" cap="none" dirty="0">
                <a:solidFill>
                  <a:srgbClr val="000000"/>
                </a:solidFill>
                <a:effectLst/>
                <a:latin typeface="Arial"/>
                <a:ea typeface="Arial"/>
                <a:cs typeface="Arial"/>
                <a:sym typeface="Arial"/>
              </a:rPr>
              <a:t>Without enough information in terms of rating behaviours from user or ratings received by users, we are unable to generate quality recommendations for both user as well as recommend the item to user.</a:t>
            </a:r>
          </a:p>
          <a:p>
            <a:r>
              <a:rPr lang="en-SG" sz="1100" b="0" i="0" u="none" strike="noStrike" cap="none" dirty="0">
                <a:solidFill>
                  <a:srgbClr val="000000"/>
                </a:solidFill>
                <a:effectLst/>
                <a:latin typeface="Arial"/>
                <a:ea typeface="Arial"/>
                <a:cs typeface="Arial"/>
                <a:sym typeface="Arial"/>
              </a:rPr>
              <a:t>Think about it in terms of if a user buys a lot of shirt, it will be logical for us to assume he likes shirt hence we can recommend new shirt for him but if a user only purchase 1 item before, the question lies -&gt; can we really assume that is the category of item we would like to recommend that really captures the overall preference.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2597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We find it increasingly challenging to generate quality recommendations for users but we believe that incorporating new source of information might help tackle this situation</a:t>
            </a:r>
          </a:p>
          <a:p>
            <a:r>
              <a:rPr lang="en-SG" sz="1100" b="0" i="0" u="none" strike="noStrike" cap="none" dirty="0">
                <a:solidFill>
                  <a:srgbClr val="000000"/>
                </a:solidFill>
                <a:effectLst/>
                <a:latin typeface="Arial"/>
                <a:ea typeface="Arial"/>
                <a:cs typeface="Arial"/>
                <a:sym typeface="Arial"/>
              </a:rPr>
              <a:t>In our project, we would want to look into incorporating product reviews in a recommender system context as the project direction. </a:t>
            </a:r>
          </a:p>
        </p:txBody>
      </p:sp>
    </p:spTree>
    <p:extLst>
      <p:ext uri="{BB962C8B-B14F-4D97-AF65-F5344CB8AC3E}">
        <p14:creationId xmlns:p14="http://schemas.microsoft.com/office/powerpoint/2010/main" val="112251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Reach out to users on our platform with more quality and relevant items while ensuring we offer a diverse recommendations with high product coverage. </a:t>
            </a:r>
          </a:p>
          <a:p>
            <a:r>
              <a:rPr lang="en-SG" sz="1100" b="0" i="0" u="none" strike="noStrike" cap="none" dirty="0">
                <a:solidFill>
                  <a:srgbClr val="000000"/>
                </a:solidFill>
                <a:effectLst/>
                <a:latin typeface="Arial"/>
                <a:ea typeface="Arial"/>
                <a:cs typeface="Arial"/>
                <a:sym typeface="Arial"/>
              </a:rPr>
              <a:t>All this boil downs to the fact that we would want to drive user trust by understanding users preference much better to forget loyalty to the platform to lower customer attrition</a:t>
            </a:r>
          </a:p>
        </p:txBody>
      </p:sp>
    </p:spTree>
    <p:extLst>
      <p:ext uri="{BB962C8B-B14F-4D97-AF65-F5344CB8AC3E}">
        <p14:creationId xmlns:p14="http://schemas.microsoft.com/office/powerpoint/2010/main" val="4235468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188725" y="2380200"/>
            <a:ext cx="6766500" cy="16857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188725" y="2378350"/>
            <a:ext cx="6766500" cy="1305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188725" y="3780303"/>
            <a:ext cx="6766500" cy="285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Dark 1" type="blank">
  <p:cSld name="BLANK">
    <p:spTree>
      <p:nvGrpSpPr>
        <p:cNvPr id="1" name="Shape 47"/>
        <p:cNvGrpSpPr/>
        <p:nvPr/>
      </p:nvGrpSpPr>
      <p:grpSpPr>
        <a:xfrm>
          <a:off x="0" y="0"/>
          <a:ext cx="0" cy="0"/>
          <a:chOff x="0" y="0"/>
          <a:chExt cx="0" cy="0"/>
        </a:xfrm>
      </p:grpSpPr>
      <p:sp>
        <p:nvSpPr>
          <p:cNvPr id="48" name="Google Shape;48;p10"/>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White">
  <p:cSld name="BLANK_2">
    <p:bg>
      <p:bgPr>
        <a:gradFill>
          <a:gsLst>
            <a:gs pos="0">
              <a:schemeClr val="lt2"/>
            </a:gs>
            <a:gs pos="50000">
              <a:schemeClr val="lt1"/>
            </a:gs>
            <a:gs pos="100000">
              <a:schemeClr val="lt1"/>
            </a:gs>
          </a:gsLst>
          <a:lin ang="1680027" scaled="0"/>
        </a:gradFill>
        <a:effectLst/>
      </p:bgPr>
    </p:bg>
    <p:spTree>
      <p:nvGrpSpPr>
        <p:cNvPr id="1" name="Shape 53"/>
        <p:cNvGrpSpPr/>
        <p:nvPr/>
      </p:nvGrpSpPr>
      <p:grpSpPr>
        <a:xfrm>
          <a:off x="0" y="0"/>
          <a:ext cx="0" cy="0"/>
          <a:chOff x="0" y="0"/>
          <a:chExt cx="0" cy="0"/>
        </a:xfrm>
      </p:grpSpPr>
      <p:sp>
        <p:nvSpPr>
          <p:cNvPr id="54" name="Google Shape;54;p12"/>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rot="5400000">
            <a:off x="2006359" y="-1980394"/>
            <a:ext cx="5136998" cy="9138285"/>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4"/>
          <p:cNvSpPr txBox="1">
            <a:spLocks noGrp="1"/>
          </p:cNvSpPr>
          <p:nvPr>
            <p:ph type="body" idx="1"/>
          </p:nvPr>
        </p:nvSpPr>
        <p:spPr>
          <a:xfrm>
            <a:off x="1188725" y="1231800"/>
            <a:ext cx="6766500" cy="2679900"/>
          </a:xfrm>
          <a:prstGeom prst="rect">
            <a:avLst/>
          </a:prstGeom>
        </p:spPr>
        <p:txBody>
          <a:bodyPr spcFirstLastPara="1" wrap="square" lIns="0" tIns="0" rIns="0" bIns="0" anchor="t" anchorCtr="0">
            <a:noAutofit/>
          </a:bodyPr>
          <a:lstStyle>
            <a:lvl1pPr marL="457200" lvl="0" indent="-457200" rtl="0">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marL="914400" lvl="1"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marL="1371600" lvl="2"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marL="1828800" lvl="3"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marL="2286000" lvl="4"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marL="2743200" lvl="5"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marL="3200400" lvl="6"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marL="3657600" lvl="7"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marL="4114800" lvl="8"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a:endParaRPr/>
          </a:p>
        </p:txBody>
      </p:sp>
      <p:sp>
        <p:nvSpPr>
          <p:cNvPr id="19" name="Google Shape;19;p4"/>
          <p:cNvSpPr txBox="1"/>
          <p:nvPr/>
        </p:nvSpPr>
        <p:spPr>
          <a:xfrm>
            <a:off x="755988" y="1181777"/>
            <a:ext cx="463200" cy="685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0">
                <a:solidFill>
                  <a:schemeClr val="accent6"/>
                </a:solidFill>
                <a:latin typeface="DM Serif Display"/>
                <a:ea typeface="DM Serif Display"/>
                <a:cs typeface="DM Serif Display"/>
                <a:sym typeface="DM Serif Display"/>
              </a:rPr>
              <a:t>“</a:t>
            </a:r>
            <a:endParaRPr sz="6000">
              <a:solidFill>
                <a:schemeClr val="accent6"/>
              </a:solidFill>
              <a:latin typeface="DM Serif Display"/>
              <a:ea typeface="DM Serif Display"/>
              <a:cs typeface="DM Serif Display"/>
              <a:sym typeface="DM Serif Display"/>
            </a:endParaRPr>
          </a:p>
        </p:txBody>
      </p:sp>
      <p:sp>
        <p:nvSpPr>
          <p:cNvPr id="20" name="Google Shape;20;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296533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188725" y="2851925"/>
            <a:ext cx="6766500" cy="15675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2"/>
                </a:solidFill>
                <a:latin typeface="DM Serif Display"/>
                <a:ea typeface="DM Serif Display"/>
                <a:cs typeface="DM Serif Display"/>
                <a:sym typeface="DM Serif Display"/>
              </a:defRPr>
            </a:lvl1pPr>
            <a:lvl2pPr lvl="1" algn="r" rtl="0">
              <a:buNone/>
              <a:defRPr sz="1300">
                <a:solidFill>
                  <a:schemeClr val="dk2"/>
                </a:solidFill>
                <a:latin typeface="DM Serif Display"/>
                <a:ea typeface="DM Serif Display"/>
                <a:cs typeface="DM Serif Display"/>
                <a:sym typeface="DM Serif Display"/>
              </a:defRPr>
            </a:lvl2pPr>
            <a:lvl3pPr lvl="2" algn="r" rtl="0">
              <a:buNone/>
              <a:defRPr sz="1300">
                <a:solidFill>
                  <a:schemeClr val="dk2"/>
                </a:solidFill>
                <a:latin typeface="DM Serif Display"/>
                <a:ea typeface="DM Serif Display"/>
                <a:cs typeface="DM Serif Display"/>
                <a:sym typeface="DM Serif Display"/>
              </a:defRPr>
            </a:lvl3pPr>
            <a:lvl4pPr lvl="3" algn="r" rtl="0">
              <a:buNone/>
              <a:defRPr sz="1300">
                <a:solidFill>
                  <a:schemeClr val="dk2"/>
                </a:solidFill>
                <a:latin typeface="DM Serif Display"/>
                <a:ea typeface="DM Serif Display"/>
                <a:cs typeface="DM Serif Display"/>
                <a:sym typeface="DM Serif Display"/>
              </a:defRPr>
            </a:lvl4pPr>
            <a:lvl5pPr lvl="4" algn="r" rtl="0">
              <a:buNone/>
              <a:defRPr sz="1300">
                <a:solidFill>
                  <a:schemeClr val="dk2"/>
                </a:solidFill>
                <a:latin typeface="DM Serif Display"/>
                <a:ea typeface="DM Serif Display"/>
                <a:cs typeface="DM Serif Display"/>
                <a:sym typeface="DM Serif Display"/>
              </a:defRPr>
            </a:lvl5pPr>
            <a:lvl6pPr lvl="5" algn="r" rtl="0">
              <a:buNone/>
              <a:defRPr sz="1300">
                <a:solidFill>
                  <a:schemeClr val="dk2"/>
                </a:solidFill>
                <a:latin typeface="DM Serif Display"/>
                <a:ea typeface="DM Serif Display"/>
                <a:cs typeface="DM Serif Display"/>
                <a:sym typeface="DM Serif Display"/>
              </a:defRPr>
            </a:lvl6pPr>
            <a:lvl7pPr lvl="6" algn="r" rtl="0">
              <a:buNone/>
              <a:defRPr sz="1300">
                <a:solidFill>
                  <a:schemeClr val="dk2"/>
                </a:solidFill>
                <a:latin typeface="DM Serif Display"/>
                <a:ea typeface="DM Serif Display"/>
                <a:cs typeface="DM Serif Display"/>
                <a:sym typeface="DM Serif Display"/>
              </a:defRPr>
            </a:lvl7pPr>
            <a:lvl8pPr lvl="7" algn="r" rtl="0">
              <a:buNone/>
              <a:defRPr sz="1300">
                <a:solidFill>
                  <a:schemeClr val="dk2"/>
                </a:solidFill>
                <a:latin typeface="DM Serif Display"/>
                <a:ea typeface="DM Serif Display"/>
                <a:cs typeface="DM Serif Display"/>
                <a:sym typeface="DM Serif Display"/>
              </a:defRPr>
            </a:lvl8pPr>
            <a:lvl9pPr lvl="8" algn="r" rtl="0">
              <a:buNone/>
              <a:defRPr sz="1300">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8" r:id="rId4"/>
    <p:sldLayoutId id="214748366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file:////var/folders/ct/sy5ryrhs7433qxm59smrd7lc0000gn/T/com.microsoft.Word/WebArchiveCopyPasteTempFiles/page3image2025152112"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70.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101.png"/></Relationships>
</file>

<file path=ppt/slides/_rels/slide3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png"/><Relationship Id="rId7" Type="http://schemas.openxmlformats.org/officeDocument/2006/relationships/image" Target="../media/image120.png"/><Relationship Id="rId12" Type="http://schemas.openxmlformats.org/officeDocument/2006/relationships/image" Target="../media/image171.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sv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1188750" y="2118943"/>
            <a:ext cx="6766500" cy="168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SG" sz="3500" dirty="0"/>
              <a:t>Leveraging Unsupervised Representation Learning with Reviews to Improve </a:t>
            </a:r>
            <a:r>
              <a:rPr lang="en-SG" sz="3500" dirty="0">
                <a:solidFill>
                  <a:schemeClr val="accent6"/>
                </a:solidFill>
              </a:rPr>
              <a:t>Top-N Recommendation</a:t>
            </a:r>
            <a:r>
              <a:rPr lang="en-SG" sz="3500" dirty="0"/>
              <a:t> in E-commerce</a:t>
            </a:r>
          </a:p>
        </p:txBody>
      </p:sp>
      <p:sp>
        <p:nvSpPr>
          <p:cNvPr id="4" name="Google Shape;69;p16">
            <a:extLst>
              <a:ext uri="{FF2B5EF4-FFF2-40B4-BE49-F238E27FC236}">
                <a16:creationId xmlns:a16="http://schemas.microsoft.com/office/drawing/2014/main" id="{0B002E1F-E95D-7B4E-92A8-759E8CDE7918}"/>
              </a:ext>
            </a:extLst>
          </p:cNvPr>
          <p:cNvSpPr txBox="1">
            <a:spLocks/>
          </p:cNvSpPr>
          <p:nvPr/>
        </p:nvSpPr>
        <p:spPr>
          <a:xfrm>
            <a:off x="1188750" y="4294414"/>
            <a:ext cx="6766500" cy="56886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r>
              <a:rPr lang="en-SG" sz="1500" dirty="0"/>
              <a:t>By: </a:t>
            </a:r>
            <a:r>
              <a:rPr lang="en-SG" sz="1500" dirty="0">
                <a:solidFill>
                  <a:schemeClr val="accent6"/>
                </a:solidFill>
              </a:rPr>
              <a:t>Low Wei Teck </a:t>
            </a:r>
            <a:r>
              <a:rPr lang="en-SG" sz="1500" dirty="0"/>
              <a:t>(E1881107)</a:t>
            </a:r>
          </a:p>
          <a:p>
            <a:r>
              <a:rPr lang="en-SG" sz="1500" dirty="0"/>
              <a:t>Supervisor: </a:t>
            </a:r>
            <a:r>
              <a:rPr lang="en-SG" sz="1500" dirty="0">
                <a:solidFill>
                  <a:schemeClr val="accent6"/>
                </a:solidFill>
              </a:rPr>
              <a:t>Dr Chris Ho</a:t>
            </a:r>
          </a:p>
        </p:txBody>
      </p:sp>
      <p:pic>
        <p:nvPicPr>
          <p:cNvPr id="8" name="Picture 7">
            <a:extLst>
              <a:ext uri="{FF2B5EF4-FFF2-40B4-BE49-F238E27FC236}">
                <a16:creationId xmlns:a16="http://schemas.microsoft.com/office/drawing/2014/main" id="{8E016E8B-7907-0E45-8FEF-FB42D7C274FA}"/>
              </a:ext>
            </a:extLst>
          </p:cNvPr>
          <p:cNvPicPr>
            <a:picLocks noChangeAspect="1"/>
          </p:cNvPicPr>
          <p:nvPr/>
        </p:nvPicPr>
        <p:blipFill>
          <a:blip r:embed="rId3"/>
          <a:stretch>
            <a:fillRect/>
          </a:stretch>
        </p:blipFill>
        <p:spPr>
          <a:xfrm>
            <a:off x="8257094" y="0"/>
            <a:ext cx="886906" cy="5994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Data Mining Objective</a:t>
            </a:r>
          </a:p>
        </p:txBody>
      </p:sp>
      <p:pic>
        <p:nvPicPr>
          <p:cNvPr id="14" name="Picture 13">
            <a:extLst>
              <a:ext uri="{FF2B5EF4-FFF2-40B4-BE49-F238E27FC236}">
                <a16:creationId xmlns:a16="http://schemas.microsoft.com/office/drawing/2014/main" id="{59BE3954-44D1-284C-973F-B2FDDA0915E5}"/>
              </a:ext>
            </a:extLst>
          </p:cNvPr>
          <p:cNvPicPr>
            <a:picLocks noChangeAspect="1"/>
          </p:cNvPicPr>
          <p:nvPr/>
        </p:nvPicPr>
        <p:blipFill>
          <a:blip r:embed="rId3"/>
          <a:stretch>
            <a:fillRect/>
          </a:stretch>
        </p:blipFill>
        <p:spPr>
          <a:xfrm>
            <a:off x="8257094" y="0"/>
            <a:ext cx="886906" cy="599426"/>
          </a:xfrm>
          <a:prstGeom prst="rect">
            <a:avLst/>
          </a:prstGeom>
        </p:spPr>
      </p:pic>
      <p:sp>
        <p:nvSpPr>
          <p:cNvPr id="8" name="TextBox 7">
            <a:extLst>
              <a:ext uri="{FF2B5EF4-FFF2-40B4-BE49-F238E27FC236}">
                <a16:creationId xmlns:a16="http://schemas.microsoft.com/office/drawing/2014/main" id="{4E2CB56F-08D9-2F43-97A4-8BB65663458C}"/>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BACKGROUND     KEY PROBLEMS     </a:t>
            </a:r>
            <a:r>
              <a:rPr lang="en-US" sz="1050" b="1" dirty="0">
                <a:solidFill>
                  <a:srgbClr val="FF8800"/>
                </a:solidFill>
                <a:latin typeface="Arial" panose="020B0604020202020204" pitchFamily="34" charset="0"/>
                <a:cs typeface="Arial" panose="020B0604020202020204" pitchFamily="34" charset="0"/>
              </a:rPr>
              <a:t>BUSINESS UNDERSTANDING</a:t>
            </a:r>
            <a:endParaRPr lang="en-US" sz="1050" dirty="0">
              <a:solidFill>
                <a:srgbClr val="FF8800"/>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9D413E5-C5E2-FA4E-BD1B-71BE6905CBFC}"/>
              </a:ext>
            </a:extLst>
          </p:cNvPr>
          <p:cNvGrpSpPr/>
          <p:nvPr/>
        </p:nvGrpSpPr>
        <p:grpSpPr>
          <a:xfrm>
            <a:off x="910592" y="1326818"/>
            <a:ext cx="7322816" cy="2686723"/>
            <a:chOff x="910592" y="1318630"/>
            <a:chExt cx="7322816" cy="2686723"/>
          </a:xfrm>
        </p:grpSpPr>
        <p:sp>
          <p:nvSpPr>
            <p:cNvPr id="6" name="Rectangle 5">
              <a:extLst>
                <a:ext uri="{FF2B5EF4-FFF2-40B4-BE49-F238E27FC236}">
                  <a16:creationId xmlns:a16="http://schemas.microsoft.com/office/drawing/2014/main" id="{066A6B4C-F598-444B-B1E3-F02375823E75}"/>
                </a:ext>
              </a:extLst>
            </p:cNvPr>
            <p:cNvSpPr/>
            <p:nvPr/>
          </p:nvSpPr>
          <p:spPr>
            <a:xfrm>
              <a:off x="910592" y="2166456"/>
              <a:ext cx="7322816" cy="18388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Arial" panose="020B0604020202020204" pitchFamily="34" charset="0"/>
                  <a:cs typeface="Arial" panose="020B0604020202020204" pitchFamily="34" charset="0"/>
                </a:rPr>
                <a:t>The RS is regarded as a </a:t>
              </a:r>
              <a:r>
                <a:rPr lang="en-US" sz="1600" b="1" dirty="0">
                  <a:solidFill>
                    <a:srgbClr val="FF8800"/>
                  </a:solidFill>
                  <a:latin typeface="Arial" panose="020B0604020202020204" pitchFamily="34" charset="0"/>
                  <a:cs typeface="Arial" panose="020B0604020202020204" pitchFamily="34" charset="0"/>
                </a:rPr>
                <a:t>Top-N Recommendation </a:t>
              </a:r>
              <a:r>
                <a:rPr lang="en-US" sz="1600" dirty="0">
                  <a:solidFill>
                    <a:schemeClr val="tx1"/>
                  </a:solidFill>
                  <a:latin typeface="Arial" panose="020B0604020202020204" pitchFamily="34" charset="0"/>
                  <a:cs typeface="Arial" panose="020B0604020202020204" pitchFamily="34" charset="0"/>
                </a:rPr>
                <a:t>task, in which we will leverage product reviews as a new source of data to </a:t>
              </a:r>
              <a:r>
                <a:rPr lang="en-US" sz="1600" b="1" dirty="0">
                  <a:solidFill>
                    <a:srgbClr val="FF8800"/>
                  </a:solidFill>
                  <a:latin typeface="Arial" panose="020B0604020202020204" pitchFamily="34" charset="0"/>
                  <a:cs typeface="Arial" panose="020B0604020202020204" pitchFamily="34" charset="0"/>
                </a:rPr>
                <a:t>improve recommendation accuracy </a:t>
              </a:r>
              <a:r>
                <a:rPr lang="en-US" sz="1600" dirty="0">
                  <a:solidFill>
                    <a:schemeClr val="tx1"/>
                  </a:solidFill>
                  <a:latin typeface="Arial" panose="020B0604020202020204" pitchFamily="34" charset="0"/>
                  <a:cs typeface="Arial" panose="020B0604020202020204" pitchFamily="34" charset="0"/>
                </a:rPr>
                <a:t>by predicting future purchases based on user purchase history. </a:t>
              </a:r>
            </a:p>
          </p:txBody>
        </p:sp>
        <p:sp>
          <p:nvSpPr>
            <p:cNvPr id="9" name="Rectangle 8">
              <a:extLst>
                <a:ext uri="{FF2B5EF4-FFF2-40B4-BE49-F238E27FC236}">
                  <a16:creationId xmlns:a16="http://schemas.microsoft.com/office/drawing/2014/main" id="{743BF1B8-D2DE-5641-AC60-ECAFC86E5124}"/>
                </a:ext>
              </a:extLst>
            </p:cNvPr>
            <p:cNvSpPr/>
            <p:nvPr/>
          </p:nvSpPr>
          <p:spPr>
            <a:xfrm>
              <a:off x="910592" y="1318630"/>
              <a:ext cx="7322816" cy="847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DM Serif Display" pitchFamily="2" charset="0"/>
                </a:rPr>
                <a:t>Data Mining Objective</a:t>
              </a:r>
            </a:p>
          </p:txBody>
        </p:sp>
      </p:grpSp>
    </p:spTree>
    <p:extLst>
      <p:ext uri="{BB962C8B-B14F-4D97-AF65-F5344CB8AC3E}">
        <p14:creationId xmlns:p14="http://schemas.microsoft.com/office/powerpoint/2010/main" val="134882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6"/>
                </a:solidFill>
              </a:rPr>
              <a:t>2</a:t>
            </a:r>
            <a:r>
              <a:rPr lang="en" sz="3600" dirty="0">
                <a:solidFill>
                  <a:schemeClr val="accent6"/>
                </a:solidFill>
              </a:rPr>
              <a:t>.</a:t>
            </a:r>
            <a:br>
              <a:rPr lang="en" dirty="0">
                <a:solidFill>
                  <a:schemeClr val="accent6"/>
                </a:solidFill>
              </a:rPr>
            </a:br>
            <a:r>
              <a:rPr lang="en" dirty="0">
                <a:solidFill>
                  <a:schemeClr val="bg1"/>
                </a:solidFill>
              </a:rPr>
              <a:t>Past Works</a:t>
            </a:r>
            <a:endParaRPr dirty="0"/>
          </a:p>
        </p:txBody>
      </p:sp>
      <p:sp>
        <p:nvSpPr>
          <p:cNvPr id="92" name="Google Shape;92;p19"/>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Summary of Recent Studies</a:t>
            </a:r>
            <a:endParaRPr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2C25642-AA0B-E041-89A0-27FC4035EA3C}"/>
              </a:ext>
            </a:extLst>
          </p:cNvPr>
          <p:cNvPicPr>
            <a:picLocks noChangeAspect="1"/>
          </p:cNvPicPr>
          <p:nvPr/>
        </p:nvPicPr>
        <p:blipFill>
          <a:blip r:embed="rId3"/>
          <a:stretch>
            <a:fillRect/>
          </a:stretch>
        </p:blipFill>
        <p:spPr>
          <a:xfrm>
            <a:off x="8257094" y="0"/>
            <a:ext cx="886906" cy="599426"/>
          </a:xfrm>
          <a:prstGeom prst="rect">
            <a:avLst/>
          </a:prstGeom>
        </p:spPr>
      </p:pic>
    </p:spTree>
    <p:extLst>
      <p:ext uri="{BB962C8B-B14F-4D97-AF65-F5344CB8AC3E}">
        <p14:creationId xmlns:p14="http://schemas.microsoft.com/office/powerpoint/2010/main" val="1665194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Past Works</a:t>
            </a:r>
          </a:p>
        </p:txBody>
      </p:sp>
      <p:pic>
        <p:nvPicPr>
          <p:cNvPr id="14" name="Picture 13">
            <a:extLst>
              <a:ext uri="{FF2B5EF4-FFF2-40B4-BE49-F238E27FC236}">
                <a16:creationId xmlns:a16="http://schemas.microsoft.com/office/drawing/2014/main" id="{59BE3954-44D1-284C-973F-B2FDDA0915E5}"/>
              </a:ext>
            </a:extLst>
          </p:cNvPr>
          <p:cNvPicPr>
            <a:picLocks noChangeAspect="1"/>
          </p:cNvPicPr>
          <p:nvPr/>
        </p:nvPicPr>
        <p:blipFill>
          <a:blip r:embed="rId3"/>
          <a:stretch>
            <a:fillRect/>
          </a:stretch>
        </p:blipFill>
        <p:spPr>
          <a:xfrm>
            <a:off x="8257094" y="0"/>
            <a:ext cx="886906" cy="599426"/>
          </a:xfrm>
          <a:prstGeom prst="rect">
            <a:avLst/>
          </a:prstGeom>
        </p:spPr>
      </p:pic>
      <p:sp>
        <p:nvSpPr>
          <p:cNvPr id="10" name="TextBox 9">
            <a:extLst>
              <a:ext uri="{FF2B5EF4-FFF2-40B4-BE49-F238E27FC236}">
                <a16:creationId xmlns:a16="http://schemas.microsoft.com/office/drawing/2014/main" id="{2E633FEC-0EE0-3A44-BB1B-BBCCC4089C91}"/>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chemeClr val="accent6"/>
                </a:solidFill>
                <a:latin typeface="Arial" panose="020B0604020202020204" pitchFamily="34" charset="0"/>
                <a:cs typeface="Arial" panose="020B0604020202020204" pitchFamily="34" charset="0"/>
              </a:rPr>
              <a:t>PAST WORKS</a:t>
            </a:r>
            <a:endParaRPr lang="en-US" sz="1050" dirty="0">
              <a:solidFill>
                <a:schemeClr val="accent6"/>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C0BA643-295E-BD47-86D8-C99550FD153F}"/>
              </a:ext>
            </a:extLst>
          </p:cNvPr>
          <p:cNvSpPr txBox="1"/>
          <p:nvPr/>
        </p:nvSpPr>
        <p:spPr>
          <a:xfrm>
            <a:off x="5937486" y="962019"/>
            <a:ext cx="2827818" cy="3416320"/>
          </a:xfrm>
          <a:prstGeom prst="rect">
            <a:avLst/>
          </a:prstGeom>
          <a:noFill/>
        </p:spPr>
        <p:txBody>
          <a:bodyPr wrap="square" rtlCol="0">
            <a:spAutoFit/>
          </a:bodyPr>
          <a:lstStyle/>
          <a:p>
            <a:pPr marL="171450" indent="-171450">
              <a:buFont typeface="Arial" panose="020B0604020202020204" pitchFamily="34" charset="0"/>
              <a:buChar char="•"/>
            </a:pPr>
            <a:r>
              <a:rPr lang="en-US" sz="1200" dirty="0"/>
              <a:t>Initial works were </a:t>
            </a:r>
            <a:r>
              <a:rPr lang="en-US" sz="1200" b="1" dirty="0">
                <a:solidFill>
                  <a:schemeClr val="tx1"/>
                </a:solidFill>
              </a:rPr>
              <a:t>manual</a:t>
            </a:r>
            <a:r>
              <a:rPr lang="en-US" sz="1200" dirty="0"/>
              <a:t> in nature in an ontology-based RS (Aciar et al., 2006).</a:t>
            </a:r>
          </a:p>
          <a:p>
            <a:pPr marL="171450" indent="-171450">
              <a:buFont typeface="Arial" panose="020B0604020202020204" pitchFamily="34" charset="0"/>
              <a:buChar char="•"/>
            </a:pPr>
            <a:endParaRPr lang="en-US" sz="1200" b="1" dirty="0">
              <a:solidFill>
                <a:schemeClr val="tx1"/>
              </a:solidFill>
            </a:endParaRPr>
          </a:p>
          <a:p>
            <a:pPr marL="171450" indent="-171450">
              <a:buFont typeface="Arial" panose="020B0604020202020204" pitchFamily="34" charset="0"/>
              <a:buChar char="•"/>
            </a:pPr>
            <a:r>
              <a:rPr lang="en-US" sz="1200" b="1" dirty="0">
                <a:solidFill>
                  <a:schemeClr val="tx1"/>
                </a:solidFill>
              </a:rPr>
              <a:t>Unsupervised techniques </a:t>
            </a:r>
            <a:r>
              <a:rPr lang="en-US" sz="1200" dirty="0"/>
              <a:t>emerges when incorporating review texts in RS (McAuley &amp; Jeskovec, 2013; Bao et al., 2014; Alexandridis et al., 2019; Peña et al., 2020).</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Latest techniques were complex and review text were generally represented in ways that lack </a:t>
            </a:r>
            <a:r>
              <a:rPr lang="en-US" sz="1200" b="1" dirty="0">
                <a:solidFill>
                  <a:schemeClr val="tx1"/>
                </a:solidFill>
              </a:rPr>
              <a:t>semantics</a:t>
            </a:r>
            <a:r>
              <a:rPr lang="en-US" sz="1200" dirty="0"/>
              <a:t> and </a:t>
            </a:r>
            <a:r>
              <a:rPr lang="en-US" sz="1200" b="1" dirty="0">
                <a:solidFill>
                  <a:schemeClr val="tx1"/>
                </a:solidFill>
              </a:rPr>
              <a:t>context</a:t>
            </a:r>
            <a:r>
              <a:rPr lang="en-US" sz="1200" dirty="0"/>
              <a:t>, except in Alexandridis et al., (2019).</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Generally, studies conducted in the form of </a:t>
            </a:r>
            <a:r>
              <a:rPr lang="en-US" sz="1200" b="1" dirty="0"/>
              <a:t>rating prediction</a:t>
            </a:r>
            <a:r>
              <a:rPr lang="en-US" sz="1200" dirty="0"/>
              <a:t>.</a:t>
            </a:r>
            <a:endParaRPr lang="en-US" dirty="0"/>
          </a:p>
        </p:txBody>
      </p:sp>
      <p:grpSp>
        <p:nvGrpSpPr>
          <p:cNvPr id="17" name="Group 16">
            <a:extLst>
              <a:ext uri="{FF2B5EF4-FFF2-40B4-BE49-F238E27FC236}">
                <a16:creationId xmlns:a16="http://schemas.microsoft.com/office/drawing/2014/main" id="{A40B9E4F-DE17-A44E-A6BC-93FA03884B64}"/>
              </a:ext>
            </a:extLst>
          </p:cNvPr>
          <p:cNvGrpSpPr/>
          <p:nvPr/>
        </p:nvGrpSpPr>
        <p:grpSpPr>
          <a:xfrm>
            <a:off x="267564" y="1279842"/>
            <a:ext cx="5411342" cy="2976564"/>
            <a:chOff x="267563" y="1195176"/>
            <a:chExt cx="6070051" cy="2976564"/>
          </a:xfrm>
        </p:grpSpPr>
        <p:pic>
          <p:nvPicPr>
            <p:cNvPr id="3" name="Picture 2">
              <a:extLst>
                <a:ext uri="{FF2B5EF4-FFF2-40B4-BE49-F238E27FC236}">
                  <a16:creationId xmlns:a16="http://schemas.microsoft.com/office/drawing/2014/main" id="{C956E2E9-A9CF-A84D-BD2A-D3947C217B60}"/>
                </a:ext>
              </a:extLst>
            </p:cNvPr>
            <p:cNvPicPr>
              <a:picLocks noChangeAspect="1"/>
            </p:cNvPicPr>
            <p:nvPr/>
          </p:nvPicPr>
          <p:blipFill>
            <a:blip r:embed="rId4"/>
            <a:stretch>
              <a:fillRect/>
            </a:stretch>
          </p:blipFill>
          <p:spPr>
            <a:xfrm>
              <a:off x="3329304" y="2042858"/>
              <a:ext cx="2750118" cy="1182444"/>
            </a:xfrm>
            <a:prstGeom prst="rect">
              <a:avLst/>
            </a:prstGeom>
          </p:spPr>
        </p:pic>
        <p:pic>
          <p:nvPicPr>
            <p:cNvPr id="5" name="Picture 4">
              <a:extLst>
                <a:ext uri="{FF2B5EF4-FFF2-40B4-BE49-F238E27FC236}">
                  <a16:creationId xmlns:a16="http://schemas.microsoft.com/office/drawing/2014/main" id="{B933167B-C90D-4847-8633-30422A5C26A3}"/>
                </a:ext>
              </a:extLst>
            </p:cNvPr>
            <p:cNvPicPr>
              <a:picLocks noChangeAspect="1"/>
            </p:cNvPicPr>
            <p:nvPr/>
          </p:nvPicPr>
          <p:blipFill>
            <a:blip r:embed="rId5"/>
            <a:stretch>
              <a:fillRect/>
            </a:stretch>
          </p:blipFill>
          <p:spPr>
            <a:xfrm>
              <a:off x="3165573" y="1195176"/>
              <a:ext cx="3172041" cy="937071"/>
            </a:xfrm>
            <a:prstGeom prst="rect">
              <a:avLst/>
            </a:prstGeom>
          </p:spPr>
        </p:pic>
        <p:pic>
          <p:nvPicPr>
            <p:cNvPr id="7" name="Picture 6">
              <a:extLst>
                <a:ext uri="{FF2B5EF4-FFF2-40B4-BE49-F238E27FC236}">
                  <a16:creationId xmlns:a16="http://schemas.microsoft.com/office/drawing/2014/main" id="{2976DCE0-E73D-B149-8506-7FA43A4CEA31}"/>
                </a:ext>
              </a:extLst>
            </p:cNvPr>
            <p:cNvPicPr>
              <a:picLocks noChangeAspect="1"/>
            </p:cNvPicPr>
            <p:nvPr/>
          </p:nvPicPr>
          <p:blipFill>
            <a:blip r:embed="rId6"/>
            <a:stretch>
              <a:fillRect/>
            </a:stretch>
          </p:blipFill>
          <p:spPr>
            <a:xfrm>
              <a:off x="267563" y="2031557"/>
              <a:ext cx="3067602" cy="936592"/>
            </a:xfrm>
            <a:prstGeom prst="rect">
              <a:avLst/>
            </a:prstGeom>
          </p:spPr>
        </p:pic>
        <p:pic>
          <p:nvPicPr>
            <p:cNvPr id="9" name="Picture 8">
              <a:extLst>
                <a:ext uri="{FF2B5EF4-FFF2-40B4-BE49-F238E27FC236}">
                  <a16:creationId xmlns:a16="http://schemas.microsoft.com/office/drawing/2014/main" id="{3763B895-BAB1-5B44-A64A-7F9B79704B46}"/>
                </a:ext>
              </a:extLst>
            </p:cNvPr>
            <p:cNvPicPr>
              <a:picLocks noChangeAspect="1"/>
            </p:cNvPicPr>
            <p:nvPr/>
          </p:nvPicPr>
          <p:blipFill>
            <a:blip r:embed="rId7"/>
            <a:stretch>
              <a:fillRect/>
            </a:stretch>
          </p:blipFill>
          <p:spPr>
            <a:xfrm>
              <a:off x="267563" y="1197085"/>
              <a:ext cx="2898010" cy="834472"/>
            </a:xfrm>
            <a:prstGeom prst="rect">
              <a:avLst/>
            </a:prstGeom>
          </p:spPr>
        </p:pic>
        <p:pic>
          <p:nvPicPr>
            <p:cNvPr id="16" name="Picture 15">
              <a:extLst>
                <a:ext uri="{FF2B5EF4-FFF2-40B4-BE49-F238E27FC236}">
                  <a16:creationId xmlns:a16="http://schemas.microsoft.com/office/drawing/2014/main" id="{6DDD271F-AA05-1546-8A4E-7FFEF34E6E66}"/>
                </a:ext>
              </a:extLst>
            </p:cNvPr>
            <p:cNvPicPr>
              <a:picLocks noChangeAspect="1"/>
            </p:cNvPicPr>
            <p:nvPr/>
          </p:nvPicPr>
          <p:blipFill>
            <a:blip r:embed="rId8"/>
            <a:stretch>
              <a:fillRect/>
            </a:stretch>
          </p:blipFill>
          <p:spPr>
            <a:xfrm>
              <a:off x="267563" y="2964587"/>
              <a:ext cx="3172041" cy="1207153"/>
            </a:xfrm>
            <a:prstGeom prst="rect">
              <a:avLst/>
            </a:prstGeom>
          </p:spPr>
        </p:pic>
      </p:grpSp>
    </p:spTree>
    <p:extLst>
      <p:ext uri="{BB962C8B-B14F-4D97-AF65-F5344CB8AC3E}">
        <p14:creationId xmlns:p14="http://schemas.microsoft.com/office/powerpoint/2010/main" val="452815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6"/>
                </a:solidFill>
              </a:rPr>
              <a:t>3</a:t>
            </a:r>
            <a:r>
              <a:rPr lang="en" sz="3600" dirty="0">
                <a:solidFill>
                  <a:schemeClr val="accent6"/>
                </a:solidFill>
              </a:rPr>
              <a:t>.</a:t>
            </a:r>
            <a:br>
              <a:rPr lang="en" dirty="0">
                <a:solidFill>
                  <a:schemeClr val="accent6"/>
                </a:solidFill>
              </a:rPr>
            </a:br>
            <a:r>
              <a:rPr lang="en" dirty="0">
                <a:solidFill>
                  <a:schemeClr val="bg1"/>
                </a:solidFill>
              </a:rPr>
              <a:t>Data Understanding &amp; Preparation</a:t>
            </a:r>
            <a:endParaRPr dirty="0"/>
          </a:p>
        </p:txBody>
      </p:sp>
      <p:sp>
        <p:nvSpPr>
          <p:cNvPr id="92" name="Google Shape;92;p19"/>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Exploratory D</a:t>
            </a:r>
            <a:r>
              <a:rPr lang="en-SG" dirty="0">
                <a:latin typeface="Arial" panose="020B0604020202020204" pitchFamily="34" charset="0"/>
                <a:cs typeface="Arial" panose="020B0604020202020204" pitchFamily="34" charset="0"/>
              </a:rPr>
              <a:t>a</a:t>
            </a:r>
            <a:r>
              <a:rPr lang="en" dirty="0">
                <a:latin typeface="Arial" panose="020B0604020202020204" pitchFamily="34" charset="0"/>
                <a:cs typeface="Arial" panose="020B0604020202020204" pitchFamily="34" charset="0"/>
              </a:rPr>
              <a:t>ta Analysis and Text Pre-processing</a:t>
            </a:r>
            <a:endParaRPr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6823B20-1BA8-BD48-A4A2-B4E6B35D3F1E}"/>
              </a:ext>
            </a:extLst>
          </p:cNvPr>
          <p:cNvPicPr>
            <a:picLocks noChangeAspect="1"/>
          </p:cNvPicPr>
          <p:nvPr/>
        </p:nvPicPr>
        <p:blipFill>
          <a:blip r:embed="rId3"/>
          <a:stretch>
            <a:fillRect/>
          </a:stretch>
        </p:blipFill>
        <p:spPr>
          <a:xfrm>
            <a:off x="8257094" y="0"/>
            <a:ext cx="886906" cy="599426"/>
          </a:xfrm>
          <a:prstGeom prst="rect">
            <a:avLst/>
          </a:prstGeom>
        </p:spPr>
      </p:pic>
    </p:spTree>
    <p:extLst>
      <p:ext uri="{BB962C8B-B14F-4D97-AF65-F5344CB8AC3E}">
        <p14:creationId xmlns:p14="http://schemas.microsoft.com/office/powerpoint/2010/main" val="3666318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Overview of Amazon Categories Dataset</a:t>
            </a:r>
          </a:p>
        </p:txBody>
      </p:sp>
      <p:pic>
        <p:nvPicPr>
          <p:cNvPr id="77" name="Picture 76">
            <a:extLst>
              <a:ext uri="{FF2B5EF4-FFF2-40B4-BE49-F238E27FC236}">
                <a16:creationId xmlns:a16="http://schemas.microsoft.com/office/drawing/2014/main" id="{5DD39D66-6FF8-8844-8FDC-424D935D836B}"/>
              </a:ext>
            </a:extLst>
          </p:cNvPr>
          <p:cNvPicPr>
            <a:picLocks noChangeAspect="1"/>
          </p:cNvPicPr>
          <p:nvPr/>
        </p:nvPicPr>
        <p:blipFill>
          <a:blip r:embed="rId3"/>
          <a:stretch>
            <a:fillRect/>
          </a:stretch>
        </p:blipFill>
        <p:spPr>
          <a:xfrm>
            <a:off x="8257094" y="0"/>
            <a:ext cx="886906" cy="599426"/>
          </a:xfrm>
          <a:prstGeom prst="rect">
            <a:avLst/>
          </a:prstGeom>
        </p:spPr>
      </p:pic>
      <p:graphicFrame>
        <p:nvGraphicFramePr>
          <p:cNvPr id="25" name="Content Placeholder 4">
            <a:extLst>
              <a:ext uri="{FF2B5EF4-FFF2-40B4-BE49-F238E27FC236}">
                <a16:creationId xmlns:a16="http://schemas.microsoft.com/office/drawing/2014/main" id="{A81AE6EB-1BD7-2446-B420-5A38634C0E0F}"/>
              </a:ext>
            </a:extLst>
          </p:cNvPr>
          <p:cNvGraphicFramePr>
            <a:graphicFrameLocks/>
          </p:cNvGraphicFramePr>
          <p:nvPr>
            <p:extLst>
              <p:ext uri="{D42A27DB-BD31-4B8C-83A1-F6EECF244321}">
                <p14:modId xmlns:p14="http://schemas.microsoft.com/office/powerpoint/2010/main" val="12289476"/>
              </p:ext>
            </p:extLst>
          </p:nvPr>
        </p:nvGraphicFramePr>
        <p:xfrm>
          <a:off x="1165727" y="1651494"/>
          <a:ext cx="6790825" cy="2852155"/>
        </p:xfrm>
        <a:graphic>
          <a:graphicData uri="http://schemas.openxmlformats.org/drawingml/2006/table">
            <a:tbl>
              <a:tblPr firstRow="1" firstCol="1" bandRow="1"/>
              <a:tblGrid>
                <a:gridCol w="1870941">
                  <a:extLst>
                    <a:ext uri="{9D8B030D-6E8A-4147-A177-3AD203B41FA5}">
                      <a16:colId xmlns:a16="http://schemas.microsoft.com/office/drawing/2014/main" val="688075352"/>
                    </a:ext>
                  </a:extLst>
                </a:gridCol>
                <a:gridCol w="1229971">
                  <a:extLst>
                    <a:ext uri="{9D8B030D-6E8A-4147-A177-3AD203B41FA5}">
                      <a16:colId xmlns:a16="http://schemas.microsoft.com/office/drawing/2014/main" val="2670878347"/>
                    </a:ext>
                  </a:extLst>
                </a:gridCol>
                <a:gridCol w="1229971">
                  <a:extLst>
                    <a:ext uri="{9D8B030D-6E8A-4147-A177-3AD203B41FA5}">
                      <a16:colId xmlns:a16="http://schemas.microsoft.com/office/drawing/2014/main" val="2002841352"/>
                    </a:ext>
                  </a:extLst>
                </a:gridCol>
                <a:gridCol w="1229971">
                  <a:extLst>
                    <a:ext uri="{9D8B030D-6E8A-4147-A177-3AD203B41FA5}">
                      <a16:colId xmlns:a16="http://schemas.microsoft.com/office/drawing/2014/main" val="4142627822"/>
                    </a:ext>
                  </a:extLst>
                </a:gridCol>
                <a:gridCol w="1229971">
                  <a:extLst>
                    <a:ext uri="{9D8B030D-6E8A-4147-A177-3AD203B41FA5}">
                      <a16:colId xmlns:a16="http://schemas.microsoft.com/office/drawing/2014/main" val="1040940237"/>
                    </a:ext>
                  </a:extLst>
                </a:gridCol>
              </a:tblGrid>
              <a:tr h="362998">
                <a:tc gridSpan="5">
                  <a:txBody>
                    <a:bodyPr/>
                    <a:lstStyle/>
                    <a:p>
                      <a:pPr algn="l" fontAlgn="t">
                        <a:spcBef>
                          <a:spcPts val="0"/>
                        </a:spcBef>
                        <a:spcAft>
                          <a:spcPts val="0"/>
                        </a:spcAft>
                      </a:pPr>
                      <a:r>
                        <a:rPr lang="en-SG" sz="1200" b="0" i="1" u="none" strike="noStrike" cap="none" dirty="0">
                          <a:solidFill>
                            <a:schemeClr val="tx1"/>
                          </a:solidFill>
                          <a:effectLst/>
                          <a:latin typeface="Arial" panose="020B0604020202020204" pitchFamily="34" charset="0"/>
                          <a:ea typeface="+mn-ea"/>
                          <a:cs typeface="Arial" panose="020B0604020202020204" pitchFamily="34" charset="0"/>
                          <a:sym typeface="Arial"/>
                        </a:rPr>
                        <a:t>Amazon Dataset Characteristics by Category</a:t>
                      </a:r>
                      <a:r>
                        <a:rPr lang="en-SG" sz="1200" dirty="0">
                          <a:effectLst/>
                          <a:latin typeface="Arial" panose="020B0604020202020204" pitchFamily="34" charset="0"/>
                          <a:cs typeface="Arial" panose="020B0604020202020204" pitchFamily="34" charset="0"/>
                        </a:rPr>
                        <a:t> </a:t>
                      </a:r>
                      <a:endParaRPr lang="en-SG" sz="1200" b="0" i="1" u="none" strike="noStrike" dirty="0">
                        <a:solidFill>
                          <a:schemeClr val="tx1"/>
                        </a:solidFill>
                        <a:effectLst/>
                        <a:latin typeface="Arial" panose="020B0604020202020204" pitchFamily="34" charset="0"/>
                        <a:cs typeface="Arial" panose="020B0604020202020204" pitchFamily="34" charset="0"/>
                      </a:endParaRPr>
                    </a:p>
                  </a:txBody>
                  <a:tcPr marL="72011" marR="72011" marT="36005" marB="36005">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extLst>
                  <a:ext uri="{0D108BD9-81ED-4DB2-BD59-A6C34878D82A}">
                    <a16:rowId xmlns:a16="http://schemas.microsoft.com/office/drawing/2014/main" val="707120950"/>
                  </a:ext>
                </a:extLst>
              </a:tr>
              <a:tr h="402690">
                <a:tc>
                  <a:txBody>
                    <a:bodyPr/>
                    <a:lstStyle/>
                    <a:p>
                      <a:pPr algn="l"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Category</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#Users</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#Items</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#Reviews</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Sparsity (%)</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812589"/>
                  </a:ext>
                </a:extLst>
              </a:tr>
              <a:tr h="596166">
                <a:tc>
                  <a:txBody>
                    <a:bodyPr/>
                    <a:lstStyle/>
                    <a:p>
                      <a:pPr algn="l"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Pet Supplies</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19,738</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4,950</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94,334</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1" i="0" u="none" strike="noStrike" dirty="0">
                          <a:solidFill>
                            <a:schemeClr val="tx1"/>
                          </a:solidFill>
                          <a:effectLst/>
                          <a:latin typeface="Arial" panose="020B0604020202020204" pitchFamily="34" charset="0"/>
                          <a:cs typeface="Arial" panose="020B0604020202020204" pitchFamily="34" charset="0"/>
                        </a:rPr>
                        <a:t>99.89</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879431"/>
                  </a:ext>
                </a:extLst>
              </a:tr>
              <a:tr h="618191">
                <a:tc>
                  <a:txBody>
                    <a:bodyPr/>
                    <a:lstStyle/>
                    <a:p>
                      <a:pPr algn="l"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Grocery and </a:t>
                      </a:r>
                    </a:p>
                    <a:p>
                      <a:pPr algn="l"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Gourmet Food</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14,418</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4,799</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77,604</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1" i="0" u="none" strike="noStrike" dirty="0">
                          <a:solidFill>
                            <a:schemeClr val="tx1"/>
                          </a:solidFill>
                          <a:effectLst/>
                          <a:latin typeface="Arial" panose="020B0604020202020204" pitchFamily="34" charset="0"/>
                          <a:cs typeface="Arial" panose="020B0604020202020204" pitchFamily="34" charset="0"/>
                        </a:rPr>
                        <a:t>99.89</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979253"/>
                  </a:ext>
                </a:extLst>
              </a:tr>
              <a:tr h="603033">
                <a:tc gridSpan="5">
                  <a:txBody>
                    <a:bodyPr/>
                    <a:lstStyle/>
                    <a:p>
                      <a:pPr algn="l" fontAlgn="ctr">
                        <a:lnSpc>
                          <a:spcPct val="200000"/>
                        </a:lnSpc>
                        <a:spcBef>
                          <a:spcPts val="0"/>
                        </a:spcBef>
                        <a:spcAft>
                          <a:spcPts val="0"/>
                        </a:spcAft>
                      </a:pPr>
                      <a:r>
                        <a:rPr lang="en-SG" sz="1400" b="0" i="1" u="none" strike="noStrike" cap="none" dirty="0">
                          <a:solidFill>
                            <a:schemeClr val="tx1"/>
                          </a:solidFill>
                          <a:effectLst/>
                          <a:latin typeface="+mn-lt"/>
                          <a:ea typeface="+mn-ea"/>
                          <a:cs typeface="+mn-cs"/>
                          <a:sym typeface="Arial"/>
                        </a:rPr>
                        <a:t>Note.</a:t>
                      </a:r>
                      <a:r>
                        <a:rPr lang="en-SG" sz="1400" b="0" i="0" u="none" strike="noStrike" cap="none" dirty="0">
                          <a:solidFill>
                            <a:schemeClr val="tx1"/>
                          </a:solidFill>
                          <a:effectLst/>
                          <a:latin typeface="+mn-lt"/>
                          <a:ea typeface="+mn-ea"/>
                          <a:cs typeface="+mn-cs"/>
                          <a:sym typeface="Arial"/>
                        </a:rPr>
                        <a:t> Characteristics are defined by words per review, with the exception of </a:t>
                      </a:r>
                      <a:r>
                        <a:rPr lang="en-SG" sz="1400" b="0" i="1" u="none" strike="noStrike" cap="none" dirty="0">
                          <a:solidFill>
                            <a:schemeClr val="tx1"/>
                          </a:solidFill>
                          <a:effectLst/>
                          <a:latin typeface="+mn-lt"/>
                          <a:ea typeface="+mn-ea"/>
                          <a:cs typeface="+mn-cs"/>
                          <a:sym typeface="Arial"/>
                        </a:rPr>
                        <a:t>Unique</a:t>
                      </a:r>
                      <a:r>
                        <a:rPr lang="en-SG" sz="1400" b="0" i="0" u="none" strike="noStrike" cap="none" dirty="0">
                          <a:solidFill>
                            <a:schemeClr val="tx1"/>
                          </a:solidFill>
                          <a:effectLst/>
                          <a:latin typeface="+mn-lt"/>
                          <a:ea typeface="+mn-ea"/>
                          <a:cs typeface="+mn-cs"/>
                          <a:sym typeface="Arial"/>
                        </a:rPr>
                        <a:t>, which covers the entire review corpus.</a:t>
                      </a:r>
                      <a:r>
                        <a:rPr lang="en-SG" sz="1200" dirty="0">
                          <a:effectLst/>
                        </a:rPr>
                        <a:t> </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72011" marR="72011" marT="36005" marB="36005">
                    <a:lnL>
                      <a:noFill/>
                    </a:lnL>
                    <a:lnR>
                      <a:noFill/>
                    </a:lnR>
                    <a:lnT w="1270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547783818"/>
                  </a:ext>
                </a:extLst>
              </a:tr>
            </a:tbl>
          </a:graphicData>
        </a:graphic>
      </p:graphicFrame>
      <p:sp>
        <p:nvSpPr>
          <p:cNvPr id="26" name="TextBox 25">
            <a:extLst>
              <a:ext uri="{FF2B5EF4-FFF2-40B4-BE49-F238E27FC236}">
                <a16:creationId xmlns:a16="http://schemas.microsoft.com/office/drawing/2014/main" id="{C047021C-96E2-1841-9DAA-3A31D8702961}"/>
              </a:ext>
            </a:extLst>
          </p:cNvPr>
          <p:cNvSpPr txBox="1"/>
          <p:nvPr/>
        </p:nvSpPr>
        <p:spPr>
          <a:xfrm>
            <a:off x="1059590" y="1174440"/>
            <a:ext cx="1298127" cy="477054"/>
          </a:xfrm>
          <a:prstGeom prst="rect">
            <a:avLst/>
          </a:prstGeom>
          <a:noFill/>
        </p:spPr>
        <p:txBody>
          <a:bodyPr wrap="square" rtlCol="0">
            <a:spAutoFit/>
          </a:bodyPr>
          <a:lstStyle/>
          <a:p>
            <a:pPr algn="ctr"/>
            <a:r>
              <a:rPr lang="en-US" sz="2500" dirty="0">
                <a:solidFill>
                  <a:schemeClr val="tx1"/>
                </a:solidFill>
                <a:latin typeface="DM Serif Display" pitchFamily="2" charset="0"/>
              </a:rPr>
              <a:t>Table 1</a:t>
            </a:r>
          </a:p>
        </p:txBody>
      </p:sp>
      <p:sp>
        <p:nvSpPr>
          <p:cNvPr id="9" name="TextBox 8">
            <a:extLst>
              <a:ext uri="{FF2B5EF4-FFF2-40B4-BE49-F238E27FC236}">
                <a16:creationId xmlns:a16="http://schemas.microsoft.com/office/drawing/2014/main" id="{F63EF4C8-F2D7-9C44-86F4-24F04A7F544F}"/>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FF8800"/>
                </a:solidFill>
                <a:latin typeface="Arial" panose="020B0604020202020204" pitchFamily="34" charset="0"/>
                <a:cs typeface="Arial" panose="020B0604020202020204" pitchFamily="34" charset="0"/>
              </a:rPr>
              <a:t>DATA UNDERSTANDING</a:t>
            </a:r>
            <a:r>
              <a:rPr lang="en-US" sz="1050" b="1" dirty="0">
                <a:solidFill>
                  <a:srgbClr val="97A6C2"/>
                </a:solidFill>
                <a:latin typeface="Arial" panose="020B0604020202020204" pitchFamily="34" charset="0"/>
                <a:cs typeface="Arial" panose="020B0604020202020204" pitchFamily="34" charset="0"/>
              </a:rPr>
              <a:t>     DATA PREPARATION</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3344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Data Dictionary</a:t>
            </a:r>
          </a:p>
        </p:txBody>
      </p:sp>
      <p:pic>
        <p:nvPicPr>
          <p:cNvPr id="77" name="Picture 76">
            <a:extLst>
              <a:ext uri="{FF2B5EF4-FFF2-40B4-BE49-F238E27FC236}">
                <a16:creationId xmlns:a16="http://schemas.microsoft.com/office/drawing/2014/main" id="{5DD39D66-6FF8-8844-8FDC-424D935D836B}"/>
              </a:ext>
            </a:extLst>
          </p:cNvPr>
          <p:cNvPicPr>
            <a:picLocks noChangeAspect="1"/>
          </p:cNvPicPr>
          <p:nvPr/>
        </p:nvPicPr>
        <p:blipFill>
          <a:blip r:embed="rId3"/>
          <a:stretch>
            <a:fillRect/>
          </a:stretch>
        </p:blipFill>
        <p:spPr>
          <a:xfrm>
            <a:off x="8257094" y="0"/>
            <a:ext cx="886906" cy="599426"/>
          </a:xfrm>
          <a:prstGeom prst="rect">
            <a:avLst/>
          </a:prstGeom>
        </p:spPr>
      </p:pic>
      <p:graphicFrame>
        <p:nvGraphicFramePr>
          <p:cNvPr id="2" name="Table 1">
            <a:extLst>
              <a:ext uri="{FF2B5EF4-FFF2-40B4-BE49-F238E27FC236}">
                <a16:creationId xmlns:a16="http://schemas.microsoft.com/office/drawing/2014/main" id="{14435250-1CFC-A641-A3D8-4D4FE94E8049}"/>
              </a:ext>
            </a:extLst>
          </p:cNvPr>
          <p:cNvGraphicFramePr>
            <a:graphicFrameLocks noGrp="1"/>
          </p:cNvGraphicFramePr>
          <p:nvPr>
            <p:extLst>
              <p:ext uri="{D42A27DB-BD31-4B8C-83A1-F6EECF244321}">
                <p14:modId xmlns:p14="http://schemas.microsoft.com/office/powerpoint/2010/main" val="1768847103"/>
              </p:ext>
            </p:extLst>
          </p:nvPr>
        </p:nvGraphicFramePr>
        <p:xfrm>
          <a:off x="1064302" y="1115884"/>
          <a:ext cx="7015395" cy="3794066"/>
        </p:xfrm>
        <a:graphic>
          <a:graphicData uri="http://schemas.openxmlformats.org/drawingml/2006/table">
            <a:tbl>
              <a:tblPr firstRow="1" firstCol="1" bandRow="1">
                <a:tableStyleId>{2A5CF634-BF82-445E-975C-3A6A0FACAB5D}</a:tableStyleId>
              </a:tblPr>
              <a:tblGrid>
                <a:gridCol w="1753458">
                  <a:extLst>
                    <a:ext uri="{9D8B030D-6E8A-4147-A177-3AD203B41FA5}">
                      <a16:colId xmlns:a16="http://schemas.microsoft.com/office/drawing/2014/main" val="4043782214"/>
                    </a:ext>
                  </a:extLst>
                </a:gridCol>
                <a:gridCol w="1754238">
                  <a:extLst>
                    <a:ext uri="{9D8B030D-6E8A-4147-A177-3AD203B41FA5}">
                      <a16:colId xmlns:a16="http://schemas.microsoft.com/office/drawing/2014/main" val="316681878"/>
                    </a:ext>
                  </a:extLst>
                </a:gridCol>
                <a:gridCol w="1680270">
                  <a:extLst>
                    <a:ext uri="{9D8B030D-6E8A-4147-A177-3AD203B41FA5}">
                      <a16:colId xmlns:a16="http://schemas.microsoft.com/office/drawing/2014/main" val="3410136923"/>
                    </a:ext>
                  </a:extLst>
                </a:gridCol>
                <a:gridCol w="1827429">
                  <a:extLst>
                    <a:ext uri="{9D8B030D-6E8A-4147-A177-3AD203B41FA5}">
                      <a16:colId xmlns:a16="http://schemas.microsoft.com/office/drawing/2014/main" val="3605276214"/>
                    </a:ext>
                  </a:extLst>
                </a:gridCol>
              </a:tblGrid>
              <a:tr h="474344">
                <a:tc gridSpan="4">
                  <a:txBody>
                    <a:bodyPr/>
                    <a:lstStyle/>
                    <a:p>
                      <a:pPr algn="just">
                        <a:lnSpc>
                          <a:spcPct val="200000"/>
                        </a:lnSpc>
                      </a:pPr>
                      <a:r>
                        <a:rPr lang="en-SG" sz="1200" i="1" dirty="0">
                          <a:effectLst/>
                        </a:rPr>
                        <a:t>Data Dictionary for Finalized Dataset</a:t>
                      </a:r>
                      <a:endParaRPr lang="en-SG"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471" marR="180471" marT="90235" marB="90235">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32358966"/>
                  </a:ext>
                </a:extLst>
              </a:tr>
              <a:tr h="436870">
                <a:tc>
                  <a:txBody>
                    <a:bodyPr/>
                    <a:lstStyle/>
                    <a:p>
                      <a:pPr algn="ctr"/>
                      <a:r>
                        <a:rPr lang="en-SG" sz="1200" dirty="0">
                          <a:effectLst/>
                        </a:rPr>
                        <a:t>Feature Name</a:t>
                      </a:r>
                      <a:endParaRPr lang="en-SG"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effectLst/>
                        </a:rPr>
                        <a:t>Description</a:t>
                      </a:r>
                      <a:endParaRPr lang="en-SG"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effectLst/>
                        </a:rPr>
                        <a:t>Data Type</a:t>
                      </a:r>
                      <a:endParaRPr lang="en-SG"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effectLst/>
                        </a:rPr>
                        <a:t>Values</a:t>
                      </a:r>
                      <a:endParaRPr lang="en-SG"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1174378"/>
                  </a:ext>
                </a:extLst>
              </a:tr>
              <a:tr h="333159">
                <a:tc>
                  <a:txBody>
                    <a:bodyPr/>
                    <a:lstStyle/>
                    <a:p>
                      <a:pPr algn="ctr"/>
                      <a:r>
                        <a:rPr lang="en-SG" sz="1200">
                          <a:effectLst/>
                        </a:rPr>
                        <a:t>asin</a:t>
                      </a:r>
                      <a:endParaRPr lang="en-SG"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dirty="0">
                          <a:effectLst/>
                        </a:rPr>
                        <a:t>Amazon ASIN</a:t>
                      </a:r>
                      <a:endParaRPr lang="en-SG"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a:effectLst/>
                        </a:rPr>
                        <a:t>String</a:t>
                      </a:r>
                      <a:endParaRPr lang="en-SG"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dirty="0">
                          <a:effectLst/>
                        </a:rPr>
                        <a:t>A1358PQON9ZAK4</a:t>
                      </a:r>
                      <a:endParaRPr lang="en-SG"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016672396"/>
                  </a:ext>
                </a:extLst>
              </a:tr>
              <a:tr h="353866">
                <a:tc>
                  <a:txBody>
                    <a:bodyPr/>
                    <a:lstStyle/>
                    <a:p>
                      <a:pPr algn="ctr"/>
                      <a:r>
                        <a:rPr lang="en-SG" sz="1200">
                          <a:effectLst/>
                        </a:rPr>
                        <a:t>title</a:t>
                      </a:r>
                      <a:endParaRPr lang="en-SG"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dirty="0">
                          <a:effectLst/>
                        </a:rPr>
                        <a:t>Product Title</a:t>
                      </a:r>
                      <a:endParaRPr lang="en-SG"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a:effectLst/>
                        </a:rPr>
                        <a:t>String</a:t>
                      </a:r>
                      <a:endParaRPr lang="en-SG"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dirty="0">
                          <a:effectLst/>
                        </a:rPr>
                        <a:t>Ateco Food Coloring Kit, 6 colors</a:t>
                      </a:r>
                      <a:endParaRPr lang="en-SG"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08258608"/>
                  </a:ext>
                </a:extLst>
              </a:tr>
              <a:tr h="571024">
                <a:tc>
                  <a:txBody>
                    <a:bodyPr/>
                    <a:lstStyle/>
                    <a:p>
                      <a:pPr algn="ctr"/>
                      <a:r>
                        <a:rPr lang="en-SG" sz="1200">
                          <a:effectLst/>
                        </a:rPr>
                        <a:t>categories</a:t>
                      </a:r>
                      <a:endParaRPr lang="en-SG"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a:effectLst/>
                        </a:rPr>
                        <a:t>Product Category</a:t>
                      </a:r>
                      <a:endParaRPr lang="en-SG"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dirty="0">
                          <a:effectLst/>
                        </a:rPr>
                        <a:t>String</a:t>
                      </a:r>
                      <a:endParaRPr lang="en-SG"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dirty="0">
                          <a:effectLst/>
                        </a:rPr>
                        <a:t>['Grocery &amp; Gourmet Food', 'Cooking &amp; Baking', 'Food Coloring']</a:t>
                      </a:r>
                      <a:endParaRPr lang="en-SG"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35010137"/>
                  </a:ext>
                </a:extLst>
              </a:tr>
              <a:tr h="307699">
                <a:tc>
                  <a:txBody>
                    <a:bodyPr/>
                    <a:lstStyle/>
                    <a:p>
                      <a:pPr algn="ctr"/>
                      <a:r>
                        <a:rPr lang="en-SG" sz="1200">
                          <a:effectLst/>
                        </a:rPr>
                        <a:t>reviewerID</a:t>
                      </a:r>
                      <a:endParaRPr lang="en-SG"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a:effectLst/>
                        </a:rPr>
                        <a:t>Reviewer ID</a:t>
                      </a:r>
                      <a:endParaRPr lang="en-SG"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dirty="0">
                          <a:effectLst/>
                        </a:rPr>
                        <a:t>String</a:t>
                      </a:r>
                      <a:endParaRPr lang="en-SG"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dirty="0">
                          <a:effectLst/>
                        </a:rPr>
                        <a:t>0000013714</a:t>
                      </a:r>
                      <a:endParaRPr lang="en-SG"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03928485"/>
                  </a:ext>
                </a:extLst>
              </a:tr>
              <a:tr h="212770">
                <a:tc>
                  <a:txBody>
                    <a:bodyPr/>
                    <a:lstStyle/>
                    <a:p>
                      <a:pPr algn="ctr"/>
                      <a:r>
                        <a:rPr lang="en-SG" sz="1200" b="1" dirty="0">
                          <a:effectLst/>
                        </a:rPr>
                        <a:t>overall</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b="1" dirty="0">
                          <a:effectLst/>
                        </a:rPr>
                        <a:t>Product Ratings</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b="1" dirty="0">
                          <a:effectLst/>
                        </a:rPr>
                        <a:t>Numeric</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b="1" dirty="0">
                          <a:effectLst/>
                        </a:rPr>
                        <a:t>1-5</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12431016"/>
                  </a:ext>
                </a:extLst>
              </a:tr>
              <a:tr h="323701">
                <a:tc>
                  <a:txBody>
                    <a:bodyPr/>
                    <a:lstStyle/>
                    <a:p>
                      <a:pPr algn="ctr"/>
                      <a:r>
                        <a:rPr lang="en-SG" sz="1200" b="1" dirty="0">
                          <a:effectLst/>
                        </a:rPr>
                        <a:t>reviewText</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b="1" dirty="0">
                          <a:effectLst/>
                        </a:rPr>
                        <a:t>Product Review</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b="1" dirty="0">
                          <a:effectLst/>
                        </a:rPr>
                        <a:t>String</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200" b="1" dirty="0">
                          <a:effectLst/>
                        </a:rPr>
                        <a:t>“The product is good…”</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77366115"/>
                  </a:ext>
                </a:extLst>
              </a:tr>
              <a:tr h="323701">
                <a:tc>
                  <a:txBody>
                    <a:bodyPr/>
                    <a:lstStyle/>
                    <a:p>
                      <a:pPr algn="ctr"/>
                      <a:r>
                        <a:rPr lang="en-SG" sz="1200" b="1" dirty="0">
                          <a:effectLst/>
                        </a:rPr>
                        <a:t>reviewTime</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effectLst/>
                        </a:rPr>
                        <a:t>Date of review</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effectLst/>
                        </a:rPr>
                        <a:t>String</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effectLst/>
                        </a:rPr>
                        <a:t>“05 28, 2013”</a:t>
                      </a:r>
                      <a:endParaRPr lang="en-SG"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386" marR="42386"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0793804"/>
                  </a:ext>
                </a:extLst>
              </a:tr>
              <a:tr h="374450">
                <a:tc gridSpan="4">
                  <a:txBody>
                    <a:bodyPr/>
                    <a:lstStyle/>
                    <a:p>
                      <a:pPr algn="ctr">
                        <a:lnSpc>
                          <a:spcPct val="200000"/>
                        </a:lnSpc>
                      </a:pPr>
                      <a:r>
                        <a:rPr lang="en-SG" sz="800" dirty="0">
                          <a:effectLst/>
                        </a:rPr>
                        <a:t> </a:t>
                      </a:r>
                      <a:endParaRPr lang="en-SG"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471" marR="180471" marT="90235" marB="90235"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49529465"/>
                  </a:ext>
                </a:extLst>
              </a:tr>
            </a:tbl>
          </a:graphicData>
        </a:graphic>
      </p:graphicFrame>
      <p:sp>
        <p:nvSpPr>
          <p:cNvPr id="7" name="TextBox 6">
            <a:extLst>
              <a:ext uri="{FF2B5EF4-FFF2-40B4-BE49-F238E27FC236}">
                <a16:creationId xmlns:a16="http://schemas.microsoft.com/office/drawing/2014/main" id="{AB5DC2E4-A5AF-7946-8E62-2A85A9231531}"/>
              </a:ext>
            </a:extLst>
          </p:cNvPr>
          <p:cNvSpPr txBox="1"/>
          <p:nvPr/>
        </p:nvSpPr>
        <p:spPr>
          <a:xfrm>
            <a:off x="1064302" y="877357"/>
            <a:ext cx="1298127" cy="477054"/>
          </a:xfrm>
          <a:prstGeom prst="rect">
            <a:avLst/>
          </a:prstGeom>
          <a:noFill/>
        </p:spPr>
        <p:txBody>
          <a:bodyPr wrap="square" rtlCol="0">
            <a:spAutoFit/>
          </a:bodyPr>
          <a:lstStyle/>
          <a:p>
            <a:pPr algn="ctr"/>
            <a:r>
              <a:rPr lang="en-US" sz="2500" dirty="0">
                <a:solidFill>
                  <a:schemeClr val="tx1"/>
                </a:solidFill>
                <a:latin typeface="DM Serif Display" pitchFamily="2" charset="0"/>
              </a:rPr>
              <a:t>Table 2</a:t>
            </a:r>
          </a:p>
        </p:txBody>
      </p:sp>
      <p:sp>
        <p:nvSpPr>
          <p:cNvPr id="8" name="TextBox 7">
            <a:extLst>
              <a:ext uri="{FF2B5EF4-FFF2-40B4-BE49-F238E27FC236}">
                <a16:creationId xmlns:a16="http://schemas.microsoft.com/office/drawing/2014/main" id="{327A5EA4-E79A-4840-AC54-518EC9FBC62E}"/>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FF8800"/>
                </a:solidFill>
                <a:latin typeface="Arial" panose="020B0604020202020204" pitchFamily="34" charset="0"/>
                <a:cs typeface="Arial" panose="020B0604020202020204" pitchFamily="34" charset="0"/>
              </a:rPr>
              <a:t>DATA UNDERSTANDING</a:t>
            </a:r>
            <a:r>
              <a:rPr lang="en-US" sz="1050" b="1" dirty="0">
                <a:solidFill>
                  <a:srgbClr val="97A6C2"/>
                </a:solidFill>
                <a:latin typeface="Arial" panose="020B0604020202020204" pitchFamily="34" charset="0"/>
                <a:cs typeface="Arial" panose="020B0604020202020204" pitchFamily="34" charset="0"/>
              </a:rPr>
              <a:t>     DATA PREPARATION</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3442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Raw Reviews Text Summary</a:t>
            </a:r>
          </a:p>
        </p:txBody>
      </p:sp>
      <p:pic>
        <p:nvPicPr>
          <p:cNvPr id="77" name="Picture 76">
            <a:extLst>
              <a:ext uri="{FF2B5EF4-FFF2-40B4-BE49-F238E27FC236}">
                <a16:creationId xmlns:a16="http://schemas.microsoft.com/office/drawing/2014/main" id="{5DD39D66-6FF8-8844-8FDC-424D935D836B}"/>
              </a:ext>
            </a:extLst>
          </p:cNvPr>
          <p:cNvPicPr>
            <a:picLocks noChangeAspect="1"/>
          </p:cNvPicPr>
          <p:nvPr/>
        </p:nvPicPr>
        <p:blipFill>
          <a:blip r:embed="rId3"/>
          <a:stretch>
            <a:fillRect/>
          </a:stretch>
        </p:blipFill>
        <p:spPr>
          <a:xfrm>
            <a:off x="8257094" y="0"/>
            <a:ext cx="886906" cy="599426"/>
          </a:xfrm>
          <a:prstGeom prst="rect">
            <a:avLst/>
          </a:prstGeom>
        </p:spPr>
      </p:pic>
      <p:graphicFrame>
        <p:nvGraphicFramePr>
          <p:cNvPr id="25" name="Content Placeholder 4">
            <a:extLst>
              <a:ext uri="{FF2B5EF4-FFF2-40B4-BE49-F238E27FC236}">
                <a16:creationId xmlns:a16="http://schemas.microsoft.com/office/drawing/2014/main" id="{A81AE6EB-1BD7-2446-B420-5A38634C0E0F}"/>
              </a:ext>
            </a:extLst>
          </p:cNvPr>
          <p:cNvGraphicFramePr>
            <a:graphicFrameLocks/>
          </p:cNvGraphicFramePr>
          <p:nvPr>
            <p:extLst>
              <p:ext uri="{D42A27DB-BD31-4B8C-83A1-F6EECF244321}">
                <p14:modId xmlns:p14="http://schemas.microsoft.com/office/powerpoint/2010/main" val="1332799859"/>
              </p:ext>
            </p:extLst>
          </p:nvPr>
        </p:nvGraphicFramePr>
        <p:xfrm>
          <a:off x="1165727" y="1651494"/>
          <a:ext cx="6812543" cy="2852155"/>
        </p:xfrm>
        <a:graphic>
          <a:graphicData uri="http://schemas.openxmlformats.org/drawingml/2006/table">
            <a:tbl>
              <a:tblPr firstRow="1" firstCol="1" bandRow="1"/>
              <a:tblGrid>
                <a:gridCol w="1589103">
                  <a:extLst>
                    <a:ext uri="{9D8B030D-6E8A-4147-A177-3AD203B41FA5}">
                      <a16:colId xmlns:a16="http://schemas.microsoft.com/office/drawing/2014/main" val="688075352"/>
                    </a:ext>
                  </a:extLst>
                </a:gridCol>
                <a:gridCol w="1044688">
                  <a:extLst>
                    <a:ext uri="{9D8B030D-6E8A-4147-A177-3AD203B41FA5}">
                      <a16:colId xmlns:a16="http://schemas.microsoft.com/office/drawing/2014/main" val="2670878347"/>
                    </a:ext>
                  </a:extLst>
                </a:gridCol>
                <a:gridCol w="1044688">
                  <a:extLst>
                    <a:ext uri="{9D8B030D-6E8A-4147-A177-3AD203B41FA5}">
                      <a16:colId xmlns:a16="http://schemas.microsoft.com/office/drawing/2014/main" val="2002841352"/>
                    </a:ext>
                  </a:extLst>
                </a:gridCol>
                <a:gridCol w="1044688">
                  <a:extLst>
                    <a:ext uri="{9D8B030D-6E8A-4147-A177-3AD203B41FA5}">
                      <a16:colId xmlns:a16="http://schemas.microsoft.com/office/drawing/2014/main" val="4142627822"/>
                    </a:ext>
                  </a:extLst>
                </a:gridCol>
                <a:gridCol w="1044688">
                  <a:extLst>
                    <a:ext uri="{9D8B030D-6E8A-4147-A177-3AD203B41FA5}">
                      <a16:colId xmlns:a16="http://schemas.microsoft.com/office/drawing/2014/main" val="1040940237"/>
                    </a:ext>
                  </a:extLst>
                </a:gridCol>
                <a:gridCol w="1044688">
                  <a:extLst>
                    <a:ext uri="{9D8B030D-6E8A-4147-A177-3AD203B41FA5}">
                      <a16:colId xmlns:a16="http://schemas.microsoft.com/office/drawing/2014/main" val="3802607328"/>
                    </a:ext>
                  </a:extLst>
                </a:gridCol>
              </a:tblGrid>
              <a:tr h="362998">
                <a:tc gridSpan="5">
                  <a:txBody>
                    <a:bodyPr/>
                    <a:lstStyle/>
                    <a:p>
                      <a:pPr algn="l" fontAlgn="t">
                        <a:spcBef>
                          <a:spcPts val="0"/>
                        </a:spcBef>
                        <a:spcAft>
                          <a:spcPts val="0"/>
                        </a:spcAft>
                      </a:pPr>
                      <a:r>
                        <a:rPr lang="en-SG" sz="1200" b="0" i="1"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Raw Review Texts Characteristics by Length</a:t>
                      </a:r>
                      <a:endParaRPr lang="en-SG" sz="1200" b="0" i="1" u="none" strike="noStrike" dirty="0">
                        <a:solidFill>
                          <a:schemeClr val="tx1"/>
                        </a:solidFill>
                        <a:effectLst/>
                        <a:latin typeface="Arial" panose="020B0604020202020204" pitchFamily="34" charset="0"/>
                        <a:cs typeface="Arial" panose="020B0604020202020204" pitchFamily="34" charset="0"/>
                      </a:endParaRPr>
                    </a:p>
                  </a:txBody>
                  <a:tcPr marL="72011" marR="72011" marT="36005" marB="36005">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a:txBody>
                    <a:bodyPr/>
                    <a:lstStyle/>
                    <a:p>
                      <a:pPr algn="l" fontAlgn="t">
                        <a:spcBef>
                          <a:spcPts val="0"/>
                        </a:spcBef>
                        <a:spcAft>
                          <a:spcPts val="0"/>
                        </a:spcAft>
                      </a:pPr>
                      <a:endParaRPr lang="en-SG" sz="1200" b="0" i="1" u="none" strike="noStrike" dirty="0">
                        <a:solidFill>
                          <a:schemeClr val="tx1"/>
                        </a:solidFill>
                        <a:effectLst/>
                        <a:latin typeface="Arial" panose="020B0604020202020204" pitchFamily="34" charset="0"/>
                        <a:cs typeface="Arial" panose="020B0604020202020204" pitchFamily="34" charset="0"/>
                      </a:endParaRPr>
                    </a:p>
                  </a:txBody>
                  <a:tcPr marL="72011" marR="72011" marT="36005" marB="36005">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120950"/>
                  </a:ext>
                </a:extLst>
              </a:tr>
              <a:tr h="402690">
                <a:tc>
                  <a:txBody>
                    <a:bodyPr/>
                    <a:lstStyle/>
                    <a:p>
                      <a:pPr algn="l"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Category</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Minimum</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Maximum</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Mean</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Median</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Unique</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812589"/>
                  </a:ext>
                </a:extLst>
              </a:tr>
              <a:tr h="596166">
                <a:tc>
                  <a:txBody>
                    <a:bodyPr/>
                    <a:lstStyle/>
                    <a:p>
                      <a:pPr algn="l"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Pet Supplies</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2,652</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87.44</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58</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231,430</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879431"/>
                  </a:ext>
                </a:extLst>
              </a:tr>
              <a:tr h="618191">
                <a:tc>
                  <a:txBody>
                    <a:bodyPr/>
                    <a:lstStyle/>
                    <a:p>
                      <a:pPr algn="l"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Grocery and Gourmet Food</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3,368</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91.84</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64</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230,912</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979253"/>
                  </a:ext>
                </a:extLst>
              </a:tr>
              <a:tr h="603033">
                <a:tc gridSpan="6">
                  <a:txBody>
                    <a:bodyPr/>
                    <a:lstStyle/>
                    <a:p>
                      <a:pPr algn="l" fontAlgn="ctr">
                        <a:lnSpc>
                          <a:spcPct val="200000"/>
                        </a:lnSpc>
                        <a:spcBef>
                          <a:spcPts val="0"/>
                        </a:spcBef>
                        <a:spcAft>
                          <a:spcPts val="0"/>
                        </a:spcAft>
                      </a:pPr>
                      <a:r>
                        <a:rPr lang="en-SG" sz="1400" b="0" i="1" u="none" strike="noStrike" cap="none" dirty="0">
                          <a:solidFill>
                            <a:schemeClr val="tx1"/>
                          </a:solidFill>
                          <a:effectLst/>
                          <a:latin typeface="+mn-lt"/>
                          <a:ea typeface="+mn-ea"/>
                          <a:cs typeface="+mn-cs"/>
                          <a:sym typeface="Arial"/>
                        </a:rPr>
                        <a:t>Note.</a:t>
                      </a:r>
                      <a:r>
                        <a:rPr lang="en-SG" sz="1400" b="0" i="0" u="none" strike="noStrike" cap="none" dirty="0">
                          <a:solidFill>
                            <a:schemeClr val="tx1"/>
                          </a:solidFill>
                          <a:effectLst/>
                          <a:latin typeface="+mn-lt"/>
                          <a:ea typeface="+mn-ea"/>
                          <a:cs typeface="+mn-cs"/>
                          <a:sym typeface="Arial"/>
                        </a:rPr>
                        <a:t> Characteristics are defined by words per review, with the exception of </a:t>
                      </a:r>
                      <a:r>
                        <a:rPr lang="en-SG" sz="1400" b="0" i="1" u="none" strike="noStrike" cap="none" dirty="0">
                          <a:solidFill>
                            <a:schemeClr val="tx1"/>
                          </a:solidFill>
                          <a:effectLst/>
                          <a:latin typeface="+mn-lt"/>
                          <a:ea typeface="+mn-ea"/>
                          <a:cs typeface="+mn-cs"/>
                          <a:sym typeface="Arial"/>
                        </a:rPr>
                        <a:t>Unique</a:t>
                      </a:r>
                      <a:r>
                        <a:rPr lang="en-SG" sz="1400" b="0" i="0" u="none" strike="noStrike" cap="none" dirty="0">
                          <a:solidFill>
                            <a:schemeClr val="tx1"/>
                          </a:solidFill>
                          <a:effectLst/>
                          <a:latin typeface="+mn-lt"/>
                          <a:ea typeface="+mn-ea"/>
                          <a:cs typeface="+mn-cs"/>
                          <a:sym typeface="Arial"/>
                        </a:rPr>
                        <a:t>, which covers the entire review corpus.</a:t>
                      </a:r>
                      <a:r>
                        <a:rPr lang="en-SG" sz="1200" dirty="0">
                          <a:effectLst/>
                        </a:rPr>
                        <a:t> </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72011" marR="72011" marT="36005" marB="36005">
                    <a:lnL>
                      <a:noFill/>
                    </a:lnL>
                    <a:lnR>
                      <a:noFill/>
                    </a:lnR>
                    <a:lnT w="1270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pPr algn="l" fontAlgn="ctr">
                        <a:lnSpc>
                          <a:spcPct val="200000"/>
                        </a:lnSpc>
                        <a:spcBef>
                          <a:spcPts val="0"/>
                        </a:spcBef>
                        <a:spcAft>
                          <a:spcPts val="0"/>
                        </a:spcAft>
                      </a:pP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72011" marR="72011" marT="36005" marB="36005">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47783818"/>
                  </a:ext>
                </a:extLst>
              </a:tr>
            </a:tbl>
          </a:graphicData>
        </a:graphic>
      </p:graphicFrame>
      <p:sp>
        <p:nvSpPr>
          <p:cNvPr id="26" name="TextBox 25">
            <a:extLst>
              <a:ext uri="{FF2B5EF4-FFF2-40B4-BE49-F238E27FC236}">
                <a16:creationId xmlns:a16="http://schemas.microsoft.com/office/drawing/2014/main" id="{C047021C-96E2-1841-9DAA-3A31D8702961}"/>
              </a:ext>
            </a:extLst>
          </p:cNvPr>
          <p:cNvSpPr txBox="1"/>
          <p:nvPr/>
        </p:nvSpPr>
        <p:spPr>
          <a:xfrm>
            <a:off x="1059590" y="1174440"/>
            <a:ext cx="1298127" cy="477054"/>
          </a:xfrm>
          <a:prstGeom prst="rect">
            <a:avLst/>
          </a:prstGeom>
          <a:noFill/>
        </p:spPr>
        <p:txBody>
          <a:bodyPr wrap="square" rtlCol="0">
            <a:spAutoFit/>
          </a:bodyPr>
          <a:lstStyle/>
          <a:p>
            <a:pPr algn="ctr"/>
            <a:r>
              <a:rPr lang="en-US" sz="2500" dirty="0">
                <a:solidFill>
                  <a:schemeClr val="tx1"/>
                </a:solidFill>
                <a:latin typeface="DM Serif Display" pitchFamily="2" charset="0"/>
              </a:rPr>
              <a:t>Table 3</a:t>
            </a:r>
          </a:p>
        </p:txBody>
      </p:sp>
      <p:sp>
        <p:nvSpPr>
          <p:cNvPr id="8" name="TextBox 7">
            <a:extLst>
              <a:ext uri="{FF2B5EF4-FFF2-40B4-BE49-F238E27FC236}">
                <a16:creationId xmlns:a16="http://schemas.microsoft.com/office/drawing/2014/main" id="{25469D00-6DD6-5446-93DF-7A96A41F0AE2}"/>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FF8800"/>
                </a:solidFill>
                <a:latin typeface="Arial" panose="020B0604020202020204" pitchFamily="34" charset="0"/>
                <a:cs typeface="Arial" panose="020B0604020202020204" pitchFamily="34" charset="0"/>
              </a:rPr>
              <a:t>DATA UNDERSTANDING</a:t>
            </a:r>
            <a:r>
              <a:rPr lang="en-US" sz="1050" b="1" dirty="0">
                <a:solidFill>
                  <a:srgbClr val="97A6C2"/>
                </a:solidFill>
                <a:latin typeface="Arial" panose="020B0604020202020204" pitchFamily="34" charset="0"/>
                <a:cs typeface="Arial" panose="020B0604020202020204" pitchFamily="34" charset="0"/>
              </a:rPr>
              <a:t>     DATA PREPARATION</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780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Text Pre-processing Flowchart</a:t>
            </a:r>
          </a:p>
        </p:txBody>
      </p:sp>
      <p:pic>
        <p:nvPicPr>
          <p:cNvPr id="77" name="Picture 76">
            <a:extLst>
              <a:ext uri="{FF2B5EF4-FFF2-40B4-BE49-F238E27FC236}">
                <a16:creationId xmlns:a16="http://schemas.microsoft.com/office/drawing/2014/main" id="{5DD39D66-6FF8-8844-8FDC-424D935D836B}"/>
              </a:ext>
            </a:extLst>
          </p:cNvPr>
          <p:cNvPicPr>
            <a:picLocks noChangeAspect="1"/>
          </p:cNvPicPr>
          <p:nvPr/>
        </p:nvPicPr>
        <p:blipFill>
          <a:blip r:embed="rId3"/>
          <a:stretch>
            <a:fillRect/>
          </a:stretch>
        </p:blipFill>
        <p:spPr>
          <a:xfrm>
            <a:off x="8257094" y="0"/>
            <a:ext cx="886906" cy="599426"/>
          </a:xfrm>
          <a:prstGeom prst="rect">
            <a:avLst/>
          </a:prstGeom>
        </p:spPr>
      </p:pic>
      <p:grpSp>
        <p:nvGrpSpPr>
          <p:cNvPr id="28" name="Group 27">
            <a:extLst>
              <a:ext uri="{FF2B5EF4-FFF2-40B4-BE49-F238E27FC236}">
                <a16:creationId xmlns:a16="http://schemas.microsoft.com/office/drawing/2014/main" id="{F105A85E-4D12-B940-A261-CF441A4CB0E8}"/>
              </a:ext>
            </a:extLst>
          </p:cNvPr>
          <p:cNvGrpSpPr/>
          <p:nvPr/>
        </p:nvGrpSpPr>
        <p:grpSpPr>
          <a:xfrm>
            <a:off x="472325" y="959864"/>
            <a:ext cx="4829178" cy="2218339"/>
            <a:chOff x="2885091" y="2236076"/>
            <a:chExt cx="6353493" cy="2535620"/>
          </a:xfrm>
          <a:solidFill>
            <a:schemeClr val="accent6"/>
          </a:solidFill>
        </p:grpSpPr>
        <p:sp>
          <p:nvSpPr>
            <p:cNvPr id="29" name="Multi-document 28">
              <a:extLst>
                <a:ext uri="{FF2B5EF4-FFF2-40B4-BE49-F238E27FC236}">
                  <a16:creationId xmlns:a16="http://schemas.microsoft.com/office/drawing/2014/main" id="{1B0492FF-1C7E-8B4A-B708-488BF994DDBC}"/>
                </a:ext>
              </a:extLst>
            </p:cNvPr>
            <p:cNvSpPr/>
            <p:nvPr/>
          </p:nvSpPr>
          <p:spPr>
            <a:xfrm>
              <a:off x="2885091" y="2236076"/>
              <a:ext cx="1103586" cy="935420"/>
            </a:xfrm>
            <a:prstGeom prst="flowChartMultidocument">
              <a:avLst/>
            </a:prstGeom>
            <a:grpFill/>
            <a:ln w="3175">
              <a:solidFill>
                <a:schemeClr val="accent1"/>
              </a:solidFill>
              <a:extLst>
                <a:ext uri="{C807C97D-BFC1-408E-A445-0C87EB9F89A2}">
                  <ask:lineSketchStyleProps xmlns:ask="http://schemas.microsoft.com/office/drawing/2018/sketchyshapes" sd="1219033472">
                    <a:custGeom>
                      <a:avLst/>
                      <a:gdLst>
                        <a:gd name="connsiteX0" fmla="*/ 0 w 1149392"/>
                        <a:gd name="connsiteY0" fmla="*/ 937350 h 974246"/>
                        <a:gd name="connsiteX1" fmla="*/ 989488 w 1149392"/>
                        <a:gd name="connsiteY1" fmla="*/ 812863 h 974246"/>
                        <a:gd name="connsiteX2" fmla="*/ 989488 w 1149392"/>
                        <a:gd name="connsiteY2" fmla="*/ 165757 h 974246"/>
                        <a:gd name="connsiteX3" fmla="*/ 0 w 1149392"/>
                        <a:gd name="connsiteY3" fmla="*/ 165757 h 974246"/>
                        <a:gd name="connsiteX4" fmla="*/ 0 w 1149392"/>
                        <a:gd name="connsiteY4" fmla="*/ 937350 h 974246"/>
                        <a:gd name="connsiteX5" fmla="*/ 81521 w 1149392"/>
                        <a:gd name="connsiteY5" fmla="*/ 165757 h 974246"/>
                        <a:gd name="connsiteX6" fmla="*/ 81521 w 1149392"/>
                        <a:gd name="connsiteY6" fmla="*/ 81863 h 974246"/>
                        <a:gd name="connsiteX7" fmla="*/ 1064251 w 1149392"/>
                        <a:gd name="connsiteY7" fmla="*/ 81863 h 974246"/>
                        <a:gd name="connsiteX8" fmla="*/ 1064251 w 1149392"/>
                        <a:gd name="connsiteY8" fmla="*/ 733029 h 974246"/>
                        <a:gd name="connsiteX9" fmla="*/ 989488 w 1149392"/>
                        <a:gd name="connsiteY9" fmla="*/ 737540 h 974246"/>
                        <a:gd name="connsiteX10" fmla="*/ 989488 w 1149392"/>
                        <a:gd name="connsiteY10" fmla="*/ 165757 h 974246"/>
                        <a:gd name="connsiteX11" fmla="*/ 81521 w 1149392"/>
                        <a:gd name="connsiteY11" fmla="*/ 165757 h 974246"/>
                        <a:gd name="connsiteX12" fmla="*/ 158147 w 1149392"/>
                        <a:gd name="connsiteY12" fmla="*/ 81863 h 974246"/>
                        <a:gd name="connsiteX13" fmla="*/ 158147 w 1149392"/>
                        <a:gd name="connsiteY13" fmla="*/ 0 h 974246"/>
                        <a:gd name="connsiteX14" fmla="*/ 1149392 w 1149392"/>
                        <a:gd name="connsiteY14" fmla="*/ 0 h 974246"/>
                        <a:gd name="connsiteX15" fmla="*/ 1149392 w 1149392"/>
                        <a:gd name="connsiteY15" fmla="*/ 649136 h 974246"/>
                        <a:gd name="connsiteX16" fmla="*/ 1064251 w 1149392"/>
                        <a:gd name="connsiteY16" fmla="*/ 652519 h 974246"/>
                        <a:gd name="connsiteX17" fmla="*/ 1064251 w 1149392"/>
                        <a:gd name="connsiteY17" fmla="*/ 81863 h 974246"/>
                        <a:gd name="connsiteX18" fmla="*/ 158147 w 1149392"/>
                        <a:gd name="connsiteY18" fmla="*/ 81863 h 974246"/>
                        <a:gd name="connsiteX0" fmla="*/ 0 w 1149392"/>
                        <a:gd name="connsiteY0" fmla="*/ 165757 h 974246"/>
                        <a:gd name="connsiteX1" fmla="*/ 989488 w 1149392"/>
                        <a:gd name="connsiteY1" fmla="*/ 165757 h 974246"/>
                        <a:gd name="connsiteX2" fmla="*/ 989488 w 1149392"/>
                        <a:gd name="connsiteY2" fmla="*/ 812863 h 974246"/>
                        <a:gd name="connsiteX3" fmla="*/ 0 w 1149392"/>
                        <a:gd name="connsiteY3" fmla="*/ 937350 h 974246"/>
                        <a:gd name="connsiteX4" fmla="*/ 0 w 1149392"/>
                        <a:gd name="connsiteY4" fmla="*/ 165757 h 974246"/>
                        <a:gd name="connsiteX5" fmla="*/ 81521 w 1149392"/>
                        <a:gd name="connsiteY5" fmla="*/ 165757 h 974246"/>
                        <a:gd name="connsiteX6" fmla="*/ 81521 w 1149392"/>
                        <a:gd name="connsiteY6" fmla="*/ 81863 h 974246"/>
                        <a:gd name="connsiteX7" fmla="*/ 1064251 w 1149392"/>
                        <a:gd name="connsiteY7" fmla="*/ 81863 h 974246"/>
                        <a:gd name="connsiteX8" fmla="*/ 1064251 w 1149392"/>
                        <a:gd name="connsiteY8" fmla="*/ 733029 h 974246"/>
                        <a:gd name="connsiteX9" fmla="*/ 989488 w 1149392"/>
                        <a:gd name="connsiteY9" fmla="*/ 737540 h 974246"/>
                        <a:gd name="connsiteX10" fmla="*/ 158147 w 1149392"/>
                        <a:gd name="connsiteY10" fmla="*/ 81863 h 974246"/>
                        <a:gd name="connsiteX11" fmla="*/ 158147 w 1149392"/>
                        <a:gd name="connsiteY11" fmla="*/ 0 h 974246"/>
                        <a:gd name="connsiteX12" fmla="*/ 1149392 w 1149392"/>
                        <a:gd name="connsiteY12" fmla="*/ 0 h 974246"/>
                        <a:gd name="connsiteX13" fmla="*/ 1149392 w 1149392"/>
                        <a:gd name="connsiteY13" fmla="*/ 649136 h 974246"/>
                        <a:gd name="connsiteX14" fmla="*/ 1064251 w 1149392"/>
                        <a:gd name="connsiteY14" fmla="*/ 652519 h 974246"/>
                        <a:gd name="connsiteX0" fmla="*/ 0 w 1149392"/>
                        <a:gd name="connsiteY0" fmla="*/ 937350 h 974246"/>
                        <a:gd name="connsiteX1" fmla="*/ 989488 w 1149392"/>
                        <a:gd name="connsiteY1" fmla="*/ 812863 h 974246"/>
                        <a:gd name="connsiteX2" fmla="*/ 989488 w 1149392"/>
                        <a:gd name="connsiteY2" fmla="*/ 737540 h 974246"/>
                        <a:gd name="connsiteX3" fmla="*/ 1064251 w 1149392"/>
                        <a:gd name="connsiteY3" fmla="*/ 733029 h 974246"/>
                        <a:gd name="connsiteX4" fmla="*/ 1064251 w 1149392"/>
                        <a:gd name="connsiteY4" fmla="*/ 652519 h 974246"/>
                        <a:gd name="connsiteX5" fmla="*/ 1149392 w 1149392"/>
                        <a:gd name="connsiteY5" fmla="*/ 649136 h 974246"/>
                        <a:gd name="connsiteX6" fmla="*/ 1149392 w 1149392"/>
                        <a:gd name="connsiteY6" fmla="*/ 0 h 974246"/>
                        <a:gd name="connsiteX7" fmla="*/ 158147 w 1149392"/>
                        <a:gd name="connsiteY7" fmla="*/ 0 h 974246"/>
                        <a:gd name="connsiteX8" fmla="*/ 158147 w 1149392"/>
                        <a:gd name="connsiteY8" fmla="*/ 81863 h 974246"/>
                        <a:gd name="connsiteX9" fmla="*/ 81521 w 1149392"/>
                        <a:gd name="connsiteY9" fmla="*/ 81863 h 974246"/>
                        <a:gd name="connsiteX10" fmla="*/ 81521 w 1149392"/>
                        <a:gd name="connsiteY10" fmla="*/ 165757 h 974246"/>
                        <a:gd name="connsiteX11" fmla="*/ 0 w 1149392"/>
                        <a:gd name="connsiteY11" fmla="*/ 165757 h 974246"/>
                        <a:gd name="connsiteX12" fmla="*/ 0 w 1149392"/>
                        <a:gd name="connsiteY12" fmla="*/ 937350 h 9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9392" h="974246" stroke="0" extrusionOk="0">
                          <a:moveTo>
                            <a:pt x="0" y="937350"/>
                          </a:moveTo>
                          <a:cubicBezTo>
                            <a:pt x="464415" y="1043113"/>
                            <a:pt x="477375" y="819392"/>
                            <a:pt x="989488" y="812863"/>
                          </a:cubicBezTo>
                          <a:cubicBezTo>
                            <a:pt x="969406" y="738196"/>
                            <a:pt x="959731" y="483251"/>
                            <a:pt x="989488" y="165757"/>
                          </a:cubicBezTo>
                          <a:cubicBezTo>
                            <a:pt x="580072" y="198188"/>
                            <a:pt x="278330" y="159637"/>
                            <a:pt x="0" y="165757"/>
                          </a:cubicBezTo>
                          <a:cubicBezTo>
                            <a:pt x="-64977" y="449649"/>
                            <a:pt x="65009" y="633791"/>
                            <a:pt x="0" y="937350"/>
                          </a:cubicBezTo>
                          <a:close/>
                          <a:moveTo>
                            <a:pt x="81521" y="165757"/>
                          </a:moveTo>
                          <a:cubicBezTo>
                            <a:pt x="80728" y="130134"/>
                            <a:pt x="74205" y="108081"/>
                            <a:pt x="81521" y="81863"/>
                          </a:cubicBezTo>
                          <a:cubicBezTo>
                            <a:pt x="316790" y="43441"/>
                            <a:pt x="596295" y="83499"/>
                            <a:pt x="1064251" y="81863"/>
                          </a:cubicBezTo>
                          <a:cubicBezTo>
                            <a:pt x="1117367" y="376769"/>
                            <a:pt x="1023794" y="444027"/>
                            <a:pt x="1064251" y="733029"/>
                          </a:cubicBezTo>
                          <a:cubicBezTo>
                            <a:pt x="1026896" y="733029"/>
                            <a:pt x="989488" y="737540"/>
                            <a:pt x="989488" y="737540"/>
                          </a:cubicBezTo>
                          <a:cubicBezTo>
                            <a:pt x="1016694" y="556001"/>
                            <a:pt x="975920" y="401742"/>
                            <a:pt x="989488" y="165757"/>
                          </a:cubicBezTo>
                          <a:cubicBezTo>
                            <a:pt x="617048" y="87159"/>
                            <a:pt x="311144" y="94992"/>
                            <a:pt x="81521" y="165757"/>
                          </a:cubicBezTo>
                          <a:close/>
                          <a:moveTo>
                            <a:pt x="158147" y="81863"/>
                          </a:moveTo>
                          <a:cubicBezTo>
                            <a:pt x="163070" y="54801"/>
                            <a:pt x="164054" y="28367"/>
                            <a:pt x="158147" y="0"/>
                          </a:cubicBezTo>
                          <a:cubicBezTo>
                            <a:pt x="263609" y="-21700"/>
                            <a:pt x="989846" y="-4992"/>
                            <a:pt x="1149392" y="0"/>
                          </a:cubicBezTo>
                          <a:cubicBezTo>
                            <a:pt x="1154981" y="171905"/>
                            <a:pt x="1139609" y="538478"/>
                            <a:pt x="1149392" y="649136"/>
                          </a:cubicBezTo>
                          <a:cubicBezTo>
                            <a:pt x="1106820" y="649136"/>
                            <a:pt x="1064251" y="652519"/>
                            <a:pt x="1064251" y="652519"/>
                          </a:cubicBezTo>
                          <a:cubicBezTo>
                            <a:pt x="1091003" y="581348"/>
                            <a:pt x="1040708" y="350751"/>
                            <a:pt x="1064251" y="81863"/>
                          </a:cubicBezTo>
                          <a:cubicBezTo>
                            <a:pt x="841417" y="21487"/>
                            <a:pt x="263247" y="88879"/>
                            <a:pt x="158147" y="81863"/>
                          </a:cubicBezTo>
                          <a:close/>
                        </a:path>
                        <a:path w="1149392" h="974246" fill="none" extrusionOk="0">
                          <a:moveTo>
                            <a:pt x="0" y="165757"/>
                          </a:moveTo>
                          <a:cubicBezTo>
                            <a:pt x="443978" y="206692"/>
                            <a:pt x="867803" y="198631"/>
                            <a:pt x="989488" y="165757"/>
                          </a:cubicBezTo>
                          <a:cubicBezTo>
                            <a:pt x="1025038" y="399192"/>
                            <a:pt x="1035495" y="642694"/>
                            <a:pt x="989488" y="812863"/>
                          </a:cubicBezTo>
                          <a:cubicBezTo>
                            <a:pt x="543773" y="814421"/>
                            <a:pt x="504055" y="1071458"/>
                            <a:pt x="0" y="937350"/>
                          </a:cubicBezTo>
                          <a:cubicBezTo>
                            <a:pt x="-56230" y="636787"/>
                            <a:pt x="23398" y="475056"/>
                            <a:pt x="0" y="165757"/>
                          </a:cubicBezTo>
                          <a:close/>
                          <a:moveTo>
                            <a:pt x="81521" y="165757"/>
                          </a:moveTo>
                          <a:cubicBezTo>
                            <a:pt x="75028" y="138039"/>
                            <a:pt x="79708" y="122102"/>
                            <a:pt x="81521" y="81863"/>
                          </a:cubicBezTo>
                          <a:cubicBezTo>
                            <a:pt x="197438" y="54657"/>
                            <a:pt x="877539" y="57261"/>
                            <a:pt x="1064251" y="81863"/>
                          </a:cubicBezTo>
                          <a:cubicBezTo>
                            <a:pt x="1051144" y="222426"/>
                            <a:pt x="1119648" y="499751"/>
                            <a:pt x="1064251" y="733029"/>
                          </a:cubicBezTo>
                          <a:cubicBezTo>
                            <a:pt x="1026895" y="733029"/>
                            <a:pt x="989488" y="737541"/>
                            <a:pt x="989488" y="737540"/>
                          </a:cubicBezTo>
                          <a:moveTo>
                            <a:pt x="158147" y="81863"/>
                          </a:moveTo>
                          <a:cubicBezTo>
                            <a:pt x="153916" y="44891"/>
                            <a:pt x="154655" y="32154"/>
                            <a:pt x="158147" y="0"/>
                          </a:cubicBezTo>
                          <a:cubicBezTo>
                            <a:pt x="448828" y="44321"/>
                            <a:pt x="962229" y="-32598"/>
                            <a:pt x="1149392" y="0"/>
                          </a:cubicBezTo>
                          <a:cubicBezTo>
                            <a:pt x="1109287" y="249588"/>
                            <a:pt x="1137685" y="535157"/>
                            <a:pt x="1149392" y="649136"/>
                          </a:cubicBezTo>
                          <a:cubicBezTo>
                            <a:pt x="1106821" y="649136"/>
                            <a:pt x="1064251" y="652519"/>
                            <a:pt x="1064251" y="652519"/>
                          </a:cubicBezTo>
                        </a:path>
                        <a:path w="1149392" h="974246" fill="none" stroke="0" extrusionOk="0">
                          <a:moveTo>
                            <a:pt x="0" y="937350"/>
                          </a:moveTo>
                          <a:cubicBezTo>
                            <a:pt x="458682" y="1064654"/>
                            <a:pt x="516688" y="778738"/>
                            <a:pt x="989488" y="812863"/>
                          </a:cubicBezTo>
                          <a:cubicBezTo>
                            <a:pt x="984847" y="781632"/>
                            <a:pt x="986615" y="757271"/>
                            <a:pt x="989488" y="737540"/>
                          </a:cubicBezTo>
                          <a:cubicBezTo>
                            <a:pt x="990032" y="735433"/>
                            <a:pt x="1028190" y="728169"/>
                            <a:pt x="1064251" y="733029"/>
                          </a:cubicBezTo>
                          <a:cubicBezTo>
                            <a:pt x="1057310" y="718246"/>
                            <a:pt x="1057519" y="671653"/>
                            <a:pt x="1064251" y="652519"/>
                          </a:cubicBezTo>
                          <a:cubicBezTo>
                            <a:pt x="1066701" y="654492"/>
                            <a:pt x="1105958" y="649377"/>
                            <a:pt x="1149392" y="649136"/>
                          </a:cubicBezTo>
                          <a:cubicBezTo>
                            <a:pt x="1091761" y="561001"/>
                            <a:pt x="1195060" y="91652"/>
                            <a:pt x="1149392" y="0"/>
                          </a:cubicBezTo>
                          <a:cubicBezTo>
                            <a:pt x="1000146" y="7080"/>
                            <a:pt x="416645" y="30042"/>
                            <a:pt x="158147" y="0"/>
                          </a:cubicBezTo>
                          <a:cubicBezTo>
                            <a:pt x="158683" y="18798"/>
                            <a:pt x="158127" y="41681"/>
                            <a:pt x="158147" y="81863"/>
                          </a:cubicBezTo>
                          <a:cubicBezTo>
                            <a:pt x="127421" y="77926"/>
                            <a:pt x="109570" y="86692"/>
                            <a:pt x="81521" y="81863"/>
                          </a:cubicBezTo>
                          <a:cubicBezTo>
                            <a:pt x="85030" y="106883"/>
                            <a:pt x="79475" y="127023"/>
                            <a:pt x="81521" y="165757"/>
                          </a:cubicBezTo>
                          <a:cubicBezTo>
                            <a:pt x="55426" y="172907"/>
                            <a:pt x="35707" y="171060"/>
                            <a:pt x="0" y="165757"/>
                          </a:cubicBezTo>
                          <a:cubicBezTo>
                            <a:pt x="-68803" y="283047"/>
                            <a:pt x="-50955" y="713964"/>
                            <a:pt x="0" y="937350"/>
                          </a:cubicBezTo>
                          <a:close/>
                        </a:path>
                        <a:path w="1149392" h="974246" fill="none" stroke="0" extrusionOk="0">
                          <a:moveTo>
                            <a:pt x="0" y="165757"/>
                          </a:moveTo>
                          <a:cubicBezTo>
                            <a:pt x="408623" y="140768"/>
                            <a:pt x="649758" y="137537"/>
                            <a:pt x="989488" y="165757"/>
                          </a:cubicBezTo>
                          <a:cubicBezTo>
                            <a:pt x="935532" y="374312"/>
                            <a:pt x="1018506" y="520688"/>
                            <a:pt x="989488" y="812863"/>
                          </a:cubicBezTo>
                          <a:cubicBezTo>
                            <a:pt x="506185" y="835464"/>
                            <a:pt x="456464" y="1082037"/>
                            <a:pt x="0" y="937350"/>
                          </a:cubicBezTo>
                          <a:cubicBezTo>
                            <a:pt x="-4546" y="654506"/>
                            <a:pt x="-7656" y="286670"/>
                            <a:pt x="0" y="165757"/>
                          </a:cubicBezTo>
                          <a:close/>
                          <a:moveTo>
                            <a:pt x="81521" y="165757"/>
                          </a:moveTo>
                          <a:cubicBezTo>
                            <a:pt x="74874" y="155752"/>
                            <a:pt x="74976" y="99925"/>
                            <a:pt x="81521" y="81863"/>
                          </a:cubicBezTo>
                          <a:cubicBezTo>
                            <a:pt x="518311" y="37868"/>
                            <a:pt x="623995" y="135803"/>
                            <a:pt x="1064251" y="81863"/>
                          </a:cubicBezTo>
                          <a:cubicBezTo>
                            <a:pt x="1100970" y="390401"/>
                            <a:pt x="1084078" y="476084"/>
                            <a:pt x="1064251" y="733029"/>
                          </a:cubicBezTo>
                          <a:cubicBezTo>
                            <a:pt x="1026896" y="733029"/>
                            <a:pt x="989487" y="737540"/>
                            <a:pt x="989488" y="737540"/>
                          </a:cubicBezTo>
                          <a:moveTo>
                            <a:pt x="158147" y="81863"/>
                          </a:moveTo>
                          <a:cubicBezTo>
                            <a:pt x="163164" y="60659"/>
                            <a:pt x="163162" y="15465"/>
                            <a:pt x="158147" y="0"/>
                          </a:cubicBezTo>
                          <a:cubicBezTo>
                            <a:pt x="603469" y="-66636"/>
                            <a:pt x="1023882" y="54195"/>
                            <a:pt x="1149392" y="0"/>
                          </a:cubicBezTo>
                          <a:cubicBezTo>
                            <a:pt x="1193029" y="183155"/>
                            <a:pt x="1190414" y="359718"/>
                            <a:pt x="1149392" y="649136"/>
                          </a:cubicBezTo>
                          <a:cubicBezTo>
                            <a:pt x="1106820" y="649136"/>
                            <a:pt x="1064251" y="652519"/>
                            <a:pt x="1064251" y="652519"/>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Raw Reviews</a:t>
              </a:r>
            </a:p>
          </p:txBody>
        </p:sp>
        <p:sp>
          <p:nvSpPr>
            <p:cNvPr id="30" name="Right Arrow 29">
              <a:extLst>
                <a:ext uri="{FF2B5EF4-FFF2-40B4-BE49-F238E27FC236}">
                  <a16:creationId xmlns:a16="http://schemas.microsoft.com/office/drawing/2014/main" id="{AB8FB7A8-1449-7C44-8FDB-B63CE8D38756}"/>
                </a:ext>
              </a:extLst>
            </p:cNvPr>
            <p:cNvSpPr/>
            <p:nvPr/>
          </p:nvSpPr>
          <p:spPr>
            <a:xfrm>
              <a:off x="4127938" y="2576347"/>
              <a:ext cx="378373" cy="254876"/>
            </a:xfrm>
            <a:prstGeom prst="rightArrow">
              <a:avLst/>
            </a:prstGeom>
            <a:solidFill>
              <a:schemeClr val="bg1"/>
            </a:solidFill>
            <a:ln w="3175">
              <a:solidFill>
                <a:schemeClr val="accent1"/>
              </a:solidFill>
              <a:extLst>
                <a:ext uri="{C807C97D-BFC1-408E-A445-0C87EB9F89A2}">
                  <ask:lineSketchStyleProps xmlns:ask="http://schemas.microsoft.com/office/drawing/2018/sketchyshapes" sd="1841380898">
                    <a:custGeom>
                      <a:avLst/>
                      <a:gdLst>
                        <a:gd name="connsiteX0" fmla="*/ 0 w 394078"/>
                        <a:gd name="connsiteY0" fmla="*/ 66364 h 265455"/>
                        <a:gd name="connsiteX1" fmla="*/ 261351 w 394078"/>
                        <a:gd name="connsiteY1" fmla="*/ 66364 h 265455"/>
                        <a:gd name="connsiteX2" fmla="*/ 261351 w 394078"/>
                        <a:gd name="connsiteY2" fmla="*/ 0 h 265455"/>
                        <a:gd name="connsiteX3" fmla="*/ 394078 w 394078"/>
                        <a:gd name="connsiteY3" fmla="*/ 132728 h 265455"/>
                        <a:gd name="connsiteX4" fmla="*/ 261351 w 394078"/>
                        <a:gd name="connsiteY4" fmla="*/ 265455 h 265455"/>
                        <a:gd name="connsiteX5" fmla="*/ 261351 w 394078"/>
                        <a:gd name="connsiteY5" fmla="*/ 199091 h 265455"/>
                        <a:gd name="connsiteX6" fmla="*/ 0 w 394078"/>
                        <a:gd name="connsiteY6" fmla="*/ 199091 h 265455"/>
                        <a:gd name="connsiteX7" fmla="*/ 0 w 394078"/>
                        <a:gd name="connsiteY7" fmla="*/ 66364 h 26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78" h="265455" fill="none" extrusionOk="0">
                          <a:moveTo>
                            <a:pt x="0" y="66364"/>
                          </a:moveTo>
                          <a:cubicBezTo>
                            <a:pt x="85189" y="87553"/>
                            <a:pt x="227521" y="72795"/>
                            <a:pt x="261351" y="66364"/>
                          </a:cubicBezTo>
                          <a:cubicBezTo>
                            <a:pt x="255565" y="44936"/>
                            <a:pt x="263755" y="18906"/>
                            <a:pt x="261351" y="0"/>
                          </a:cubicBezTo>
                          <a:cubicBezTo>
                            <a:pt x="325544" y="40782"/>
                            <a:pt x="380032" y="117133"/>
                            <a:pt x="394078" y="132728"/>
                          </a:cubicBezTo>
                          <a:cubicBezTo>
                            <a:pt x="359674" y="183414"/>
                            <a:pt x="306791" y="221883"/>
                            <a:pt x="261351" y="265455"/>
                          </a:cubicBezTo>
                          <a:cubicBezTo>
                            <a:pt x="259256" y="241723"/>
                            <a:pt x="256322" y="217933"/>
                            <a:pt x="261351" y="199091"/>
                          </a:cubicBezTo>
                          <a:cubicBezTo>
                            <a:pt x="185462" y="206051"/>
                            <a:pt x="124657" y="202602"/>
                            <a:pt x="0" y="199091"/>
                          </a:cubicBezTo>
                          <a:cubicBezTo>
                            <a:pt x="-9123" y="145845"/>
                            <a:pt x="-11826" y="123731"/>
                            <a:pt x="0" y="66364"/>
                          </a:cubicBezTo>
                          <a:close/>
                        </a:path>
                        <a:path w="394078" h="265455" stroke="0" extrusionOk="0">
                          <a:moveTo>
                            <a:pt x="0" y="66364"/>
                          </a:moveTo>
                          <a:cubicBezTo>
                            <a:pt x="39905" y="88578"/>
                            <a:pt x="163946" y="62707"/>
                            <a:pt x="261351" y="66364"/>
                          </a:cubicBezTo>
                          <a:cubicBezTo>
                            <a:pt x="263264" y="42474"/>
                            <a:pt x="262864" y="21494"/>
                            <a:pt x="261351" y="0"/>
                          </a:cubicBezTo>
                          <a:cubicBezTo>
                            <a:pt x="279696" y="37568"/>
                            <a:pt x="338712" y="85506"/>
                            <a:pt x="394078" y="132728"/>
                          </a:cubicBezTo>
                          <a:cubicBezTo>
                            <a:pt x="348422" y="160464"/>
                            <a:pt x="273071" y="235828"/>
                            <a:pt x="261351" y="265455"/>
                          </a:cubicBezTo>
                          <a:cubicBezTo>
                            <a:pt x="264731" y="256226"/>
                            <a:pt x="256737" y="209446"/>
                            <a:pt x="261351" y="199091"/>
                          </a:cubicBezTo>
                          <a:cubicBezTo>
                            <a:pt x="205544" y="187088"/>
                            <a:pt x="108635" y="187955"/>
                            <a:pt x="0" y="199091"/>
                          </a:cubicBezTo>
                          <a:cubicBezTo>
                            <a:pt x="10330" y="133912"/>
                            <a:pt x="11534" y="95634"/>
                            <a:pt x="0" y="6636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latin typeface="Arial" panose="020B0604020202020204" pitchFamily="34" charset="0"/>
                <a:cs typeface="Arial" panose="020B0604020202020204" pitchFamily="34" charset="0"/>
              </a:endParaRPr>
            </a:p>
          </p:txBody>
        </p:sp>
        <p:sp>
          <p:nvSpPr>
            <p:cNvPr id="31" name="Alternative Process 30">
              <a:extLst>
                <a:ext uri="{FF2B5EF4-FFF2-40B4-BE49-F238E27FC236}">
                  <a16:creationId xmlns:a16="http://schemas.microsoft.com/office/drawing/2014/main" id="{F6FD32EC-276E-974F-B431-ED7F7955F1B7}"/>
                </a:ext>
              </a:extLst>
            </p:cNvPr>
            <p:cNvSpPr/>
            <p:nvPr/>
          </p:nvSpPr>
          <p:spPr>
            <a:xfrm>
              <a:off x="4637688" y="2236076"/>
              <a:ext cx="1103586" cy="935420"/>
            </a:xfrm>
            <a:prstGeom prst="flowChartAlternateProcess">
              <a:avLst/>
            </a:prstGeom>
            <a:grpFill/>
            <a:ln w="3175">
              <a:solidFill>
                <a:schemeClr val="accent1"/>
              </a:solidFill>
              <a:extLst>
                <a:ext uri="{C807C97D-BFC1-408E-A445-0C87EB9F89A2}">
                  <ask:lineSketchStyleProps xmlns:ask="http://schemas.microsoft.com/office/drawing/2018/sketchyshapes" sd="711437351">
                    <a:custGeom>
                      <a:avLst/>
                      <a:gdLst>
                        <a:gd name="connsiteX0" fmla="*/ 0 w 1149392"/>
                        <a:gd name="connsiteY0" fmla="*/ 162374 h 974246"/>
                        <a:gd name="connsiteX1" fmla="*/ 162374 w 1149392"/>
                        <a:gd name="connsiteY1" fmla="*/ 0 h 974246"/>
                        <a:gd name="connsiteX2" fmla="*/ 987018 w 1149392"/>
                        <a:gd name="connsiteY2" fmla="*/ 0 h 974246"/>
                        <a:gd name="connsiteX3" fmla="*/ 1149392 w 1149392"/>
                        <a:gd name="connsiteY3" fmla="*/ 162374 h 974246"/>
                        <a:gd name="connsiteX4" fmla="*/ 1149392 w 1149392"/>
                        <a:gd name="connsiteY4" fmla="*/ 811872 h 974246"/>
                        <a:gd name="connsiteX5" fmla="*/ 987018 w 1149392"/>
                        <a:gd name="connsiteY5" fmla="*/ 974246 h 974246"/>
                        <a:gd name="connsiteX6" fmla="*/ 162374 w 1149392"/>
                        <a:gd name="connsiteY6" fmla="*/ 974246 h 974246"/>
                        <a:gd name="connsiteX7" fmla="*/ 0 w 1149392"/>
                        <a:gd name="connsiteY7" fmla="*/ 811872 h 974246"/>
                        <a:gd name="connsiteX8" fmla="*/ 0 w 1149392"/>
                        <a:gd name="connsiteY8" fmla="*/ 162374 h 9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392" h="974246" fill="none" extrusionOk="0">
                          <a:moveTo>
                            <a:pt x="0" y="162374"/>
                          </a:moveTo>
                          <a:cubicBezTo>
                            <a:pt x="-4393" y="63303"/>
                            <a:pt x="76270" y="-394"/>
                            <a:pt x="162374" y="0"/>
                          </a:cubicBezTo>
                          <a:cubicBezTo>
                            <a:pt x="406982" y="8162"/>
                            <a:pt x="873469" y="63057"/>
                            <a:pt x="987018" y="0"/>
                          </a:cubicBezTo>
                          <a:cubicBezTo>
                            <a:pt x="1075440" y="10468"/>
                            <a:pt x="1152566" y="75458"/>
                            <a:pt x="1149392" y="162374"/>
                          </a:cubicBezTo>
                          <a:cubicBezTo>
                            <a:pt x="1148028" y="351600"/>
                            <a:pt x="1189259" y="746640"/>
                            <a:pt x="1149392" y="811872"/>
                          </a:cubicBezTo>
                          <a:cubicBezTo>
                            <a:pt x="1135967" y="890343"/>
                            <a:pt x="1078697" y="973633"/>
                            <a:pt x="987018" y="974246"/>
                          </a:cubicBezTo>
                          <a:cubicBezTo>
                            <a:pt x="593129" y="996268"/>
                            <a:pt x="503662" y="953609"/>
                            <a:pt x="162374" y="974246"/>
                          </a:cubicBezTo>
                          <a:cubicBezTo>
                            <a:pt x="86095" y="966466"/>
                            <a:pt x="636" y="919304"/>
                            <a:pt x="0" y="811872"/>
                          </a:cubicBezTo>
                          <a:cubicBezTo>
                            <a:pt x="-2730" y="629481"/>
                            <a:pt x="19105" y="351874"/>
                            <a:pt x="0" y="162374"/>
                          </a:cubicBezTo>
                          <a:close/>
                        </a:path>
                        <a:path w="1149392" h="974246" stroke="0" extrusionOk="0">
                          <a:moveTo>
                            <a:pt x="0" y="162374"/>
                          </a:moveTo>
                          <a:cubicBezTo>
                            <a:pt x="-3359" y="87400"/>
                            <a:pt x="77570" y="3387"/>
                            <a:pt x="162374" y="0"/>
                          </a:cubicBezTo>
                          <a:cubicBezTo>
                            <a:pt x="496189" y="-44368"/>
                            <a:pt x="587032" y="21758"/>
                            <a:pt x="987018" y="0"/>
                          </a:cubicBezTo>
                          <a:cubicBezTo>
                            <a:pt x="1079378" y="-60"/>
                            <a:pt x="1153286" y="76134"/>
                            <a:pt x="1149392" y="162374"/>
                          </a:cubicBezTo>
                          <a:cubicBezTo>
                            <a:pt x="1134101" y="474605"/>
                            <a:pt x="1112319" y="622977"/>
                            <a:pt x="1149392" y="811872"/>
                          </a:cubicBezTo>
                          <a:cubicBezTo>
                            <a:pt x="1139439" y="906314"/>
                            <a:pt x="1083174" y="968209"/>
                            <a:pt x="987018" y="974246"/>
                          </a:cubicBezTo>
                          <a:cubicBezTo>
                            <a:pt x="791370" y="955183"/>
                            <a:pt x="442897" y="905831"/>
                            <a:pt x="162374" y="974246"/>
                          </a:cubicBezTo>
                          <a:cubicBezTo>
                            <a:pt x="61437" y="960755"/>
                            <a:pt x="-13269" y="910746"/>
                            <a:pt x="0" y="811872"/>
                          </a:cubicBezTo>
                          <a:cubicBezTo>
                            <a:pt x="-15876" y="518503"/>
                            <a:pt x="19807" y="238958"/>
                            <a:pt x="0" y="1623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Expand Contractions</a:t>
              </a:r>
            </a:p>
          </p:txBody>
        </p:sp>
        <p:sp>
          <p:nvSpPr>
            <p:cNvPr id="32" name="Right Arrow 31">
              <a:extLst>
                <a:ext uri="{FF2B5EF4-FFF2-40B4-BE49-F238E27FC236}">
                  <a16:creationId xmlns:a16="http://schemas.microsoft.com/office/drawing/2014/main" id="{C1276C23-6DB6-EF43-9050-244DF7BE181A}"/>
                </a:ext>
              </a:extLst>
            </p:cNvPr>
            <p:cNvSpPr/>
            <p:nvPr/>
          </p:nvSpPr>
          <p:spPr>
            <a:xfrm>
              <a:off x="5880535" y="2576348"/>
              <a:ext cx="378373" cy="254876"/>
            </a:xfrm>
            <a:prstGeom prst="rightArrow">
              <a:avLst/>
            </a:prstGeom>
            <a:solidFill>
              <a:schemeClr val="bg1"/>
            </a:solidFill>
            <a:ln w="3175">
              <a:solidFill>
                <a:schemeClr val="accent1"/>
              </a:solidFill>
              <a:extLst>
                <a:ext uri="{C807C97D-BFC1-408E-A445-0C87EB9F89A2}">
                  <ask:lineSketchStyleProps xmlns:ask="http://schemas.microsoft.com/office/drawing/2018/sketchyshapes" sd="258760106">
                    <a:custGeom>
                      <a:avLst/>
                      <a:gdLst>
                        <a:gd name="connsiteX0" fmla="*/ 0 w 394078"/>
                        <a:gd name="connsiteY0" fmla="*/ 66364 h 265455"/>
                        <a:gd name="connsiteX1" fmla="*/ 261351 w 394078"/>
                        <a:gd name="connsiteY1" fmla="*/ 66364 h 265455"/>
                        <a:gd name="connsiteX2" fmla="*/ 261351 w 394078"/>
                        <a:gd name="connsiteY2" fmla="*/ 0 h 265455"/>
                        <a:gd name="connsiteX3" fmla="*/ 394078 w 394078"/>
                        <a:gd name="connsiteY3" fmla="*/ 132728 h 265455"/>
                        <a:gd name="connsiteX4" fmla="*/ 261351 w 394078"/>
                        <a:gd name="connsiteY4" fmla="*/ 265455 h 265455"/>
                        <a:gd name="connsiteX5" fmla="*/ 261351 w 394078"/>
                        <a:gd name="connsiteY5" fmla="*/ 199091 h 265455"/>
                        <a:gd name="connsiteX6" fmla="*/ 0 w 394078"/>
                        <a:gd name="connsiteY6" fmla="*/ 199091 h 265455"/>
                        <a:gd name="connsiteX7" fmla="*/ 0 w 394078"/>
                        <a:gd name="connsiteY7" fmla="*/ 66364 h 26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78" h="265455" fill="none" extrusionOk="0">
                          <a:moveTo>
                            <a:pt x="0" y="66364"/>
                          </a:moveTo>
                          <a:cubicBezTo>
                            <a:pt x="121652" y="77658"/>
                            <a:pt x="197273" y="43083"/>
                            <a:pt x="261351" y="66364"/>
                          </a:cubicBezTo>
                          <a:cubicBezTo>
                            <a:pt x="258294" y="35372"/>
                            <a:pt x="265026" y="11741"/>
                            <a:pt x="261351" y="0"/>
                          </a:cubicBezTo>
                          <a:cubicBezTo>
                            <a:pt x="338061" y="54200"/>
                            <a:pt x="383090" y="108717"/>
                            <a:pt x="394078" y="132728"/>
                          </a:cubicBezTo>
                          <a:cubicBezTo>
                            <a:pt x="343035" y="169799"/>
                            <a:pt x="295644" y="211646"/>
                            <a:pt x="261351" y="265455"/>
                          </a:cubicBezTo>
                          <a:cubicBezTo>
                            <a:pt x="255402" y="243357"/>
                            <a:pt x="256644" y="215312"/>
                            <a:pt x="261351" y="199091"/>
                          </a:cubicBezTo>
                          <a:cubicBezTo>
                            <a:pt x="205552" y="220834"/>
                            <a:pt x="117850" y="195663"/>
                            <a:pt x="0" y="199091"/>
                          </a:cubicBezTo>
                          <a:cubicBezTo>
                            <a:pt x="6240" y="149226"/>
                            <a:pt x="11348" y="125925"/>
                            <a:pt x="0" y="66364"/>
                          </a:cubicBezTo>
                          <a:close/>
                        </a:path>
                        <a:path w="394078" h="265455" stroke="0" extrusionOk="0">
                          <a:moveTo>
                            <a:pt x="0" y="66364"/>
                          </a:moveTo>
                          <a:cubicBezTo>
                            <a:pt x="74275" y="50014"/>
                            <a:pt x="202115" y="47812"/>
                            <a:pt x="261351" y="66364"/>
                          </a:cubicBezTo>
                          <a:cubicBezTo>
                            <a:pt x="263753" y="37731"/>
                            <a:pt x="261668" y="25052"/>
                            <a:pt x="261351" y="0"/>
                          </a:cubicBezTo>
                          <a:cubicBezTo>
                            <a:pt x="318337" y="37444"/>
                            <a:pt x="381134" y="104277"/>
                            <a:pt x="394078" y="132728"/>
                          </a:cubicBezTo>
                          <a:cubicBezTo>
                            <a:pt x="385860" y="161472"/>
                            <a:pt x="323515" y="199430"/>
                            <a:pt x="261351" y="265455"/>
                          </a:cubicBezTo>
                          <a:cubicBezTo>
                            <a:pt x="260132" y="255038"/>
                            <a:pt x="256278" y="207837"/>
                            <a:pt x="261351" y="199091"/>
                          </a:cubicBezTo>
                          <a:cubicBezTo>
                            <a:pt x="142444" y="192494"/>
                            <a:pt x="26532" y="182717"/>
                            <a:pt x="0" y="199091"/>
                          </a:cubicBezTo>
                          <a:cubicBezTo>
                            <a:pt x="577" y="160259"/>
                            <a:pt x="-902" y="99500"/>
                            <a:pt x="0" y="6636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latin typeface="Arial" panose="020B0604020202020204" pitchFamily="34" charset="0"/>
                <a:cs typeface="Arial" panose="020B0604020202020204" pitchFamily="34" charset="0"/>
              </a:endParaRPr>
            </a:p>
          </p:txBody>
        </p:sp>
        <p:sp>
          <p:nvSpPr>
            <p:cNvPr id="33" name="Alternative Process 32">
              <a:extLst>
                <a:ext uri="{FF2B5EF4-FFF2-40B4-BE49-F238E27FC236}">
                  <a16:creationId xmlns:a16="http://schemas.microsoft.com/office/drawing/2014/main" id="{01D5B124-5DFF-FF49-8732-57BF59D60BC6}"/>
                </a:ext>
              </a:extLst>
            </p:cNvPr>
            <p:cNvSpPr/>
            <p:nvPr/>
          </p:nvSpPr>
          <p:spPr>
            <a:xfrm>
              <a:off x="6390285" y="2236076"/>
              <a:ext cx="1103586" cy="935420"/>
            </a:xfrm>
            <a:prstGeom prst="flowChartAlternateProcess">
              <a:avLst/>
            </a:prstGeom>
            <a:grpFill/>
            <a:ln w="3175">
              <a:solidFill>
                <a:schemeClr val="accent1"/>
              </a:solidFill>
              <a:extLst>
                <a:ext uri="{C807C97D-BFC1-408E-A445-0C87EB9F89A2}">
                  <ask:lineSketchStyleProps xmlns:ask="http://schemas.microsoft.com/office/drawing/2018/sketchyshapes" sd="339467216">
                    <a:custGeom>
                      <a:avLst/>
                      <a:gdLst>
                        <a:gd name="connsiteX0" fmla="*/ 0 w 1149392"/>
                        <a:gd name="connsiteY0" fmla="*/ 162374 h 974246"/>
                        <a:gd name="connsiteX1" fmla="*/ 162374 w 1149392"/>
                        <a:gd name="connsiteY1" fmla="*/ 0 h 974246"/>
                        <a:gd name="connsiteX2" fmla="*/ 987018 w 1149392"/>
                        <a:gd name="connsiteY2" fmla="*/ 0 h 974246"/>
                        <a:gd name="connsiteX3" fmla="*/ 1149392 w 1149392"/>
                        <a:gd name="connsiteY3" fmla="*/ 162374 h 974246"/>
                        <a:gd name="connsiteX4" fmla="*/ 1149392 w 1149392"/>
                        <a:gd name="connsiteY4" fmla="*/ 811872 h 974246"/>
                        <a:gd name="connsiteX5" fmla="*/ 987018 w 1149392"/>
                        <a:gd name="connsiteY5" fmla="*/ 974246 h 974246"/>
                        <a:gd name="connsiteX6" fmla="*/ 162374 w 1149392"/>
                        <a:gd name="connsiteY6" fmla="*/ 974246 h 974246"/>
                        <a:gd name="connsiteX7" fmla="*/ 0 w 1149392"/>
                        <a:gd name="connsiteY7" fmla="*/ 811872 h 974246"/>
                        <a:gd name="connsiteX8" fmla="*/ 0 w 1149392"/>
                        <a:gd name="connsiteY8" fmla="*/ 162374 h 9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392" h="974246" fill="none" extrusionOk="0">
                          <a:moveTo>
                            <a:pt x="0" y="162374"/>
                          </a:moveTo>
                          <a:cubicBezTo>
                            <a:pt x="10929" y="67773"/>
                            <a:pt x="68232" y="-9095"/>
                            <a:pt x="162374" y="0"/>
                          </a:cubicBezTo>
                          <a:cubicBezTo>
                            <a:pt x="261862" y="25124"/>
                            <a:pt x="646161" y="28256"/>
                            <a:pt x="987018" y="0"/>
                          </a:cubicBezTo>
                          <a:cubicBezTo>
                            <a:pt x="1090007" y="-8791"/>
                            <a:pt x="1145569" y="63887"/>
                            <a:pt x="1149392" y="162374"/>
                          </a:cubicBezTo>
                          <a:cubicBezTo>
                            <a:pt x="1111677" y="428596"/>
                            <a:pt x="1106654" y="557968"/>
                            <a:pt x="1149392" y="811872"/>
                          </a:cubicBezTo>
                          <a:cubicBezTo>
                            <a:pt x="1142542" y="896853"/>
                            <a:pt x="1071353" y="980064"/>
                            <a:pt x="987018" y="974246"/>
                          </a:cubicBezTo>
                          <a:cubicBezTo>
                            <a:pt x="811896" y="953300"/>
                            <a:pt x="334221" y="991932"/>
                            <a:pt x="162374" y="974246"/>
                          </a:cubicBezTo>
                          <a:cubicBezTo>
                            <a:pt x="71296" y="959744"/>
                            <a:pt x="-9468" y="908344"/>
                            <a:pt x="0" y="811872"/>
                          </a:cubicBezTo>
                          <a:cubicBezTo>
                            <a:pt x="-2964" y="742918"/>
                            <a:pt x="-14963" y="386844"/>
                            <a:pt x="0" y="162374"/>
                          </a:cubicBezTo>
                          <a:close/>
                        </a:path>
                        <a:path w="1149392" h="974246" stroke="0" extrusionOk="0">
                          <a:moveTo>
                            <a:pt x="0" y="162374"/>
                          </a:moveTo>
                          <a:cubicBezTo>
                            <a:pt x="-7381" y="84407"/>
                            <a:pt x="84875" y="12970"/>
                            <a:pt x="162374" y="0"/>
                          </a:cubicBezTo>
                          <a:cubicBezTo>
                            <a:pt x="297651" y="-74080"/>
                            <a:pt x="756097" y="-46814"/>
                            <a:pt x="987018" y="0"/>
                          </a:cubicBezTo>
                          <a:cubicBezTo>
                            <a:pt x="1073798" y="1281"/>
                            <a:pt x="1155433" y="84910"/>
                            <a:pt x="1149392" y="162374"/>
                          </a:cubicBezTo>
                          <a:cubicBezTo>
                            <a:pt x="1199509" y="404642"/>
                            <a:pt x="1116770" y="676633"/>
                            <a:pt x="1149392" y="811872"/>
                          </a:cubicBezTo>
                          <a:cubicBezTo>
                            <a:pt x="1146837" y="904527"/>
                            <a:pt x="1075028" y="989421"/>
                            <a:pt x="987018" y="974246"/>
                          </a:cubicBezTo>
                          <a:cubicBezTo>
                            <a:pt x="884616" y="1042624"/>
                            <a:pt x="287598" y="1006116"/>
                            <a:pt x="162374" y="974246"/>
                          </a:cubicBezTo>
                          <a:cubicBezTo>
                            <a:pt x="78653" y="970531"/>
                            <a:pt x="6913" y="907320"/>
                            <a:pt x="0" y="811872"/>
                          </a:cubicBezTo>
                          <a:cubicBezTo>
                            <a:pt x="-6206" y="579969"/>
                            <a:pt x="34506" y="396564"/>
                            <a:pt x="0" y="1623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Remove Special Characters</a:t>
              </a:r>
            </a:p>
          </p:txBody>
        </p:sp>
        <p:sp>
          <p:nvSpPr>
            <p:cNvPr id="34" name="Right Arrow 33">
              <a:extLst>
                <a:ext uri="{FF2B5EF4-FFF2-40B4-BE49-F238E27FC236}">
                  <a16:creationId xmlns:a16="http://schemas.microsoft.com/office/drawing/2014/main" id="{28C7F4DA-1AC7-6041-84C4-0CD6ADFB895D}"/>
                </a:ext>
              </a:extLst>
            </p:cNvPr>
            <p:cNvSpPr/>
            <p:nvPr/>
          </p:nvSpPr>
          <p:spPr>
            <a:xfrm>
              <a:off x="7625248" y="2576348"/>
              <a:ext cx="378373" cy="254876"/>
            </a:xfrm>
            <a:prstGeom prst="rightArrow">
              <a:avLst/>
            </a:prstGeom>
            <a:solidFill>
              <a:schemeClr val="bg1"/>
            </a:solidFill>
            <a:ln w="3175">
              <a:solidFill>
                <a:schemeClr val="accent1"/>
              </a:solidFill>
              <a:extLst>
                <a:ext uri="{C807C97D-BFC1-408E-A445-0C87EB9F89A2}">
                  <ask:lineSketchStyleProps xmlns:ask="http://schemas.microsoft.com/office/drawing/2018/sketchyshapes" sd="2751122357">
                    <a:custGeom>
                      <a:avLst/>
                      <a:gdLst>
                        <a:gd name="connsiteX0" fmla="*/ 0 w 394078"/>
                        <a:gd name="connsiteY0" fmla="*/ 66364 h 265455"/>
                        <a:gd name="connsiteX1" fmla="*/ 261351 w 394078"/>
                        <a:gd name="connsiteY1" fmla="*/ 66364 h 265455"/>
                        <a:gd name="connsiteX2" fmla="*/ 261351 w 394078"/>
                        <a:gd name="connsiteY2" fmla="*/ 0 h 265455"/>
                        <a:gd name="connsiteX3" fmla="*/ 394078 w 394078"/>
                        <a:gd name="connsiteY3" fmla="*/ 132728 h 265455"/>
                        <a:gd name="connsiteX4" fmla="*/ 261351 w 394078"/>
                        <a:gd name="connsiteY4" fmla="*/ 265455 h 265455"/>
                        <a:gd name="connsiteX5" fmla="*/ 261351 w 394078"/>
                        <a:gd name="connsiteY5" fmla="*/ 199091 h 265455"/>
                        <a:gd name="connsiteX6" fmla="*/ 0 w 394078"/>
                        <a:gd name="connsiteY6" fmla="*/ 199091 h 265455"/>
                        <a:gd name="connsiteX7" fmla="*/ 0 w 394078"/>
                        <a:gd name="connsiteY7" fmla="*/ 66364 h 26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78" h="265455" fill="none" extrusionOk="0">
                          <a:moveTo>
                            <a:pt x="0" y="66364"/>
                          </a:moveTo>
                          <a:cubicBezTo>
                            <a:pt x="28782" y="58717"/>
                            <a:pt x="212844" y="49065"/>
                            <a:pt x="261351" y="66364"/>
                          </a:cubicBezTo>
                          <a:cubicBezTo>
                            <a:pt x="259156" y="39821"/>
                            <a:pt x="257918" y="18200"/>
                            <a:pt x="261351" y="0"/>
                          </a:cubicBezTo>
                          <a:cubicBezTo>
                            <a:pt x="305353" y="44606"/>
                            <a:pt x="336685" y="98511"/>
                            <a:pt x="394078" y="132728"/>
                          </a:cubicBezTo>
                          <a:cubicBezTo>
                            <a:pt x="319402" y="184905"/>
                            <a:pt x="307006" y="196064"/>
                            <a:pt x="261351" y="265455"/>
                          </a:cubicBezTo>
                          <a:cubicBezTo>
                            <a:pt x="261034" y="250597"/>
                            <a:pt x="261384" y="212932"/>
                            <a:pt x="261351" y="199091"/>
                          </a:cubicBezTo>
                          <a:cubicBezTo>
                            <a:pt x="144619" y="192237"/>
                            <a:pt x="53712" y="200179"/>
                            <a:pt x="0" y="199091"/>
                          </a:cubicBezTo>
                          <a:cubicBezTo>
                            <a:pt x="-8535" y="140731"/>
                            <a:pt x="8701" y="92127"/>
                            <a:pt x="0" y="66364"/>
                          </a:cubicBezTo>
                          <a:close/>
                        </a:path>
                        <a:path w="394078" h="265455" stroke="0" extrusionOk="0">
                          <a:moveTo>
                            <a:pt x="0" y="66364"/>
                          </a:moveTo>
                          <a:cubicBezTo>
                            <a:pt x="43545" y="49922"/>
                            <a:pt x="146558" y="59812"/>
                            <a:pt x="261351" y="66364"/>
                          </a:cubicBezTo>
                          <a:cubicBezTo>
                            <a:pt x="260955" y="44052"/>
                            <a:pt x="260924" y="11072"/>
                            <a:pt x="261351" y="0"/>
                          </a:cubicBezTo>
                          <a:cubicBezTo>
                            <a:pt x="323938" y="44261"/>
                            <a:pt x="368900" y="110051"/>
                            <a:pt x="394078" y="132728"/>
                          </a:cubicBezTo>
                          <a:cubicBezTo>
                            <a:pt x="372814" y="151199"/>
                            <a:pt x="277017" y="232854"/>
                            <a:pt x="261351" y="265455"/>
                          </a:cubicBezTo>
                          <a:cubicBezTo>
                            <a:pt x="259239" y="258350"/>
                            <a:pt x="264411" y="217426"/>
                            <a:pt x="261351" y="199091"/>
                          </a:cubicBezTo>
                          <a:cubicBezTo>
                            <a:pt x="220986" y="207615"/>
                            <a:pt x="109638" y="200171"/>
                            <a:pt x="0" y="199091"/>
                          </a:cubicBezTo>
                          <a:cubicBezTo>
                            <a:pt x="1717" y="181679"/>
                            <a:pt x="-9448" y="127232"/>
                            <a:pt x="0" y="6636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latin typeface="Arial" panose="020B0604020202020204" pitchFamily="34" charset="0"/>
                <a:cs typeface="Arial" panose="020B0604020202020204" pitchFamily="34" charset="0"/>
              </a:endParaRPr>
            </a:p>
          </p:txBody>
        </p:sp>
        <p:sp>
          <p:nvSpPr>
            <p:cNvPr id="35" name="Alternative Process 34">
              <a:extLst>
                <a:ext uri="{FF2B5EF4-FFF2-40B4-BE49-F238E27FC236}">
                  <a16:creationId xmlns:a16="http://schemas.microsoft.com/office/drawing/2014/main" id="{D514434A-B116-6A46-BB24-1697F3F8034B}"/>
                </a:ext>
              </a:extLst>
            </p:cNvPr>
            <p:cNvSpPr/>
            <p:nvPr/>
          </p:nvSpPr>
          <p:spPr>
            <a:xfrm>
              <a:off x="8134998" y="2254469"/>
              <a:ext cx="1103586" cy="935420"/>
            </a:xfrm>
            <a:prstGeom prst="flowChartAlternateProcess">
              <a:avLst/>
            </a:prstGeom>
            <a:grpFill/>
            <a:ln w="3175">
              <a:solidFill>
                <a:schemeClr val="accent1"/>
              </a:solidFill>
              <a:extLst>
                <a:ext uri="{C807C97D-BFC1-408E-A445-0C87EB9F89A2}">
                  <ask:lineSketchStyleProps xmlns:ask="http://schemas.microsoft.com/office/drawing/2018/sketchyshapes" sd="3374569294">
                    <a:custGeom>
                      <a:avLst/>
                      <a:gdLst>
                        <a:gd name="connsiteX0" fmla="*/ 0 w 1149392"/>
                        <a:gd name="connsiteY0" fmla="*/ 162374 h 974246"/>
                        <a:gd name="connsiteX1" fmla="*/ 162374 w 1149392"/>
                        <a:gd name="connsiteY1" fmla="*/ 0 h 974246"/>
                        <a:gd name="connsiteX2" fmla="*/ 987018 w 1149392"/>
                        <a:gd name="connsiteY2" fmla="*/ 0 h 974246"/>
                        <a:gd name="connsiteX3" fmla="*/ 1149392 w 1149392"/>
                        <a:gd name="connsiteY3" fmla="*/ 162374 h 974246"/>
                        <a:gd name="connsiteX4" fmla="*/ 1149392 w 1149392"/>
                        <a:gd name="connsiteY4" fmla="*/ 811872 h 974246"/>
                        <a:gd name="connsiteX5" fmla="*/ 987018 w 1149392"/>
                        <a:gd name="connsiteY5" fmla="*/ 974246 h 974246"/>
                        <a:gd name="connsiteX6" fmla="*/ 162374 w 1149392"/>
                        <a:gd name="connsiteY6" fmla="*/ 974246 h 974246"/>
                        <a:gd name="connsiteX7" fmla="*/ 0 w 1149392"/>
                        <a:gd name="connsiteY7" fmla="*/ 811872 h 974246"/>
                        <a:gd name="connsiteX8" fmla="*/ 0 w 1149392"/>
                        <a:gd name="connsiteY8" fmla="*/ 162374 h 9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392" h="974246" fill="none" extrusionOk="0">
                          <a:moveTo>
                            <a:pt x="0" y="162374"/>
                          </a:moveTo>
                          <a:cubicBezTo>
                            <a:pt x="7054" y="59323"/>
                            <a:pt x="64488" y="-5207"/>
                            <a:pt x="162374" y="0"/>
                          </a:cubicBezTo>
                          <a:cubicBezTo>
                            <a:pt x="320435" y="72543"/>
                            <a:pt x="578549" y="63889"/>
                            <a:pt x="987018" y="0"/>
                          </a:cubicBezTo>
                          <a:cubicBezTo>
                            <a:pt x="1079955" y="-3389"/>
                            <a:pt x="1135237" y="63196"/>
                            <a:pt x="1149392" y="162374"/>
                          </a:cubicBezTo>
                          <a:cubicBezTo>
                            <a:pt x="1103029" y="385665"/>
                            <a:pt x="1169413" y="700293"/>
                            <a:pt x="1149392" y="811872"/>
                          </a:cubicBezTo>
                          <a:cubicBezTo>
                            <a:pt x="1153179" y="901933"/>
                            <a:pt x="1077171" y="973218"/>
                            <a:pt x="987018" y="974246"/>
                          </a:cubicBezTo>
                          <a:cubicBezTo>
                            <a:pt x="817047" y="929463"/>
                            <a:pt x="383653" y="994627"/>
                            <a:pt x="162374" y="974246"/>
                          </a:cubicBezTo>
                          <a:cubicBezTo>
                            <a:pt x="78099" y="972748"/>
                            <a:pt x="7" y="889219"/>
                            <a:pt x="0" y="811872"/>
                          </a:cubicBezTo>
                          <a:cubicBezTo>
                            <a:pt x="-22855" y="504785"/>
                            <a:pt x="-51880" y="353456"/>
                            <a:pt x="0" y="162374"/>
                          </a:cubicBezTo>
                          <a:close/>
                        </a:path>
                        <a:path w="1149392" h="974246" stroke="0" extrusionOk="0">
                          <a:moveTo>
                            <a:pt x="0" y="162374"/>
                          </a:moveTo>
                          <a:cubicBezTo>
                            <a:pt x="-11539" y="68794"/>
                            <a:pt x="62651" y="-2062"/>
                            <a:pt x="162374" y="0"/>
                          </a:cubicBezTo>
                          <a:cubicBezTo>
                            <a:pt x="397807" y="-54580"/>
                            <a:pt x="800332" y="-40930"/>
                            <a:pt x="987018" y="0"/>
                          </a:cubicBezTo>
                          <a:cubicBezTo>
                            <a:pt x="1082651" y="-9884"/>
                            <a:pt x="1144751" y="61584"/>
                            <a:pt x="1149392" y="162374"/>
                          </a:cubicBezTo>
                          <a:cubicBezTo>
                            <a:pt x="1157547" y="340425"/>
                            <a:pt x="1102549" y="490470"/>
                            <a:pt x="1149392" y="811872"/>
                          </a:cubicBezTo>
                          <a:cubicBezTo>
                            <a:pt x="1144285" y="897453"/>
                            <a:pt x="1076741" y="990876"/>
                            <a:pt x="987018" y="974246"/>
                          </a:cubicBezTo>
                          <a:cubicBezTo>
                            <a:pt x="878003" y="1028064"/>
                            <a:pt x="372023" y="900128"/>
                            <a:pt x="162374" y="974246"/>
                          </a:cubicBezTo>
                          <a:cubicBezTo>
                            <a:pt x="61295" y="976263"/>
                            <a:pt x="7691" y="889229"/>
                            <a:pt x="0" y="811872"/>
                          </a:cubicBezTo>
                          <a:cubicBezTo>
                            <a:pt x="-3906" y="696190"/>
                            <a:pt x="16965" y="460510"/>
                            <a:pt x="0" y="1623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Lower Case</a:t>
              </a:r>
            </a:p>
          </p:txBody>
        </p:sp>
        <p:sp>
          <p:nvSpPr>
            <p:cNvPr id="36" name="Alternative Process 35">
              <a:extLst>
                <a:ext uri="{FF2B5EF4-FFF2-40B4-BE49-F238E27FC236}">
                  <a16:creationId xmlns:a16="http://schemas.microsoft.com/office/drawing/2014/main" id="{6B56AEB0-1ABD-AB49-A1A3-0D55839FE925}"/>
                </a:ext>
              </a:extLst>
            </p:cNvPr>
            <p:cNvSpPr/>
            <p:nvPr/>
          </p:nvSpPr>
          <p:spPr>
            <a:xfrm>
              <a:off x="8077201" y="3831021"/>
              <a:ext cx="1103586" cy="935420"/>
            </a:xfrm>
            <a:prstGeom prst="flowChartAlternateProcess">
              <a:avLst/>
            </a:prstGeom>
            <a:grpFill/>
            <a:ln w="3175">
              <a:solidFill>
                <a:schemeClr val="accent1"/>
              </a:solidFill>
              <a:extLst>
                <a:ext uri="{C807C97D-BFC1-408E-A445-0C87EB9F89A2}">
                  <ask:lineSketchStyleProps xmlns:ask="http://schemas.microsoft.com/office/drawing/2018/sketchyshapes" sd="588949577">
                    <a:custGeom>
                      <a:avLst/>
                      <a:gdLst>
                        <a:gd name="connsiteX0" fmla="*/ 0 w 1149392"/>
                        <a:gd name="connsiteY0" fmla="*/ 162374 h 974246"/>
                        <a:gd name="connsiteX1" fmla="*/ 162374 w 1149392"/>
                        <a:gd name="connsiteY1" fmla="*/ 0 h 974246"/>
                        <a:gd name="connsiteX2" fmla="*/ 987018 w 1149392"/>
                        <a:gd name="connsiteY2" fmla="*/ 0 h 974246"/>
                        <a:gd name="connsiteX3" fmla="*/ 1149392 w 1149392"/>
                        <a:gd name="connsiteY3" fmla="*/ 162374 h 974246"/>
                        <a:gd name="connsiteX4" fmla="*/ 1149392 w 1149392"/>
                        <a:gd name="connsiteY4" fmla="*/ 811872 h 974246"/>
                        <a:gd name="connsiteX5" fmla="*/ 987018 w 1149392"/>
                        <a:gd name="connsiteY5" fmla="*/ 974246 h 974246"/>
                        <a:gd name="connsiteX6" fmla="*/ 162374 w 1149392"/>
                        <a:gd name="connsiteY6" fmla="*/ 974246 h 974246"/>
                        <a:gd name="connsiteX7" fmla="*/ 0 w 1149392"/>
                        <a:gd name="connsiteY7" fmla="*/ 811872 h 974246"/>
                        <a:gd name="connsiteX8" fmla="*/ 0 w 1149392"/>
                        <a:gd name="connsiteY8" fmla="*/ 162374 h 9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392" h="974246" fill="none" extrusionOk="0">
                          <a:moveTo>
                            <a:pt x="0" y="162374"/>
                          </a:moveTo>
                          <a:cubicBezTo>
                            <a:pt x="-5499" y="64659"/>
                            <a:pt x="73014" y="-12982"/>
                            <a:pt x="162374" y="0"/>
                          </a:cubicBezTo>
                          <a:cubicBezTo>
                            <a:pt x="444213" y="-33977"/>
                            <a:pt x="635391" y="34362"/>
                            <a:pt x="987018" y="0"/>
                          </a:cubicBezTo>
                          <a:cubicBezTo>
                            <a:pt x="1070158" y="-2354"/>
                            <a:pt x="1148028" y="81978"/>
                            <a:pt x="1149392" y="162374"/>
                          </a:cubicBezTo>
                          <a:cubicBezTo>
                            <a:pt x="1148932" y="377626"/>
                            <a:pt x="1151052" y="508353"/>
                            <a:pt x="1149392" y="811872"/>
                          </a:cubicBezTo>
                          <a:cubicBezTo>
                            <a:pt x="1153197" y="902656"/>
                            <a:pt x="1066451" y="987160"/>
                            <a:pt x="987018" y="974246"/>
                          </a:cubicBezTo>
                          <a:cubicBezTo>
                            <a:pt x="616874" y="995320"/>
                            <a:pt x="303689" y="987021"/>
                            <a:pt x="162374" y="974246"/>
                          </a:cubicBezTo>
                          <a:cubicBezTo>
                            <a:pt x="70346" y="968270"/>
                            <a:pt x="-2444" y="892999"/>
                            <a:pt x="0" y="811872"/>
                          </a:cubicBezTo>
                          <a:cubicBezTo>
                            <a:pt x="-37730" y="573603"/>
                            <a:pt x="2131" y="418096"/>
                            <a:pt x="0" y="162374"/>
                          </a:cubicBezTo>
                          <a:close/>
                        </a:path>
                        <a:path w="1149392" h="974246" stroke="0" extrusionOk="0">
                          <a:moveTo>
                            <a:pt x="0" y="162374"/>
                          </a:moveTo>
                          <a:cubicBezTo>
                            <a:pt x="2937" y="65124"/>
                            <a:pt x="74228" y="10587"/>
                            <a:pt x="162374" y="0"/>
                          </a:cubicBezTo>
                          <a:cubicBezTo>
                            <a:pt x="410135" y="14633"/>
                            <a:pt x="770717" y="48612"/>
                            <a:pt x="987018" y="0"/>
                          </a:cubicBezTo>
                          <a:cubicBezTo>
                            <a:pt x="1070686" y="16701"/>
                            <a:pt x="1157798" y="72791"/>
                            <a:pt x="1149392" y="162374"/>
                          </a:cubicBezTo>
                          <a:cubicBezTo>
                            <a:pt x="1132044" y="403105"/>
                            <a:pt x="1100312" y="687057"/>
                            <a:pt x="1149392" y="811872"/>
                          </a:cubicBezTo>
                          <a:cubicBezTo>
                            <a:pt x="1147867" y="918849"/>
                            <a:pt x="1074879" y="959329"/>
                            <a:pt x="987018" y="974246"/>
                          </a:cubicBezTo>
                          <a:cubicBezTo>
                            <a:pt x="614394" y="912176"/>
                            <a:pt x="565366" y="979597"/>
                            <a:pt x="162374" y="974246"/>
                          </a:cubicBezTo>
                          <a:cubicBezTo>
                            <a:pt x="70739" y="966646"/>
                            <a:pt x="-13751" y="900995"/>
                            <a:pt x="0" y="811872"/>
                          </a:cubicBezTo>
                          <a:cubicBezTo>
                            <a:pt x="-33996" y="642021"/>
                            <a:pt x="10833" y="445958"/>
                            <a:pt x="0" y="1623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Lemmatization</a:t>
              </a:r>
            </a:p>
          </p:txBody>
        </p:sp>
        <p:sp>
          <p:nvSpPr>
            <p:cNvPr id="37" name="Alternative Process 36">
              <a:extLst>
                <a:ext uri="{FF2B5EF4-FFF2-40B4-BE49-F238E27FC236}">
                  <a16:creationId xmlns:a16="http://schemas.microsoft.com/office/drawing/2014/main" id="{E4857F38-07AA-CA44-B75C-BF67A09EA389}"/>
                </a:ext>
              </a:extLst>
            </p:cNvPr>
            <p:cNvSpPr/>
            <p:nvPr/>
          </p:nvSpPr>
          <p:spPr>
            <a:xfrm>
              <a:off x="6390285" y="3836276"/>
              <a:ext cx="1103586" cy="935420"/>
            </a:xfrm>
            <a:prstGeom prst="flowChartAlternateProcess">
              <a:avLst/>
            </a:prstGeom>
            <a:grpFill/>
            <a:ln w="3175">
              <a:solidFill>
                <a:schemeClr val="accent1"/>
              </a:solidFill>
              <a:extLst>
                <a:ext uri="{C807C97D-BFC1-408E-A445-0C87EB9F89A2}">
                  <ask:lineSketchStyleProps xmlns:ask="http://schemas.microsoft.com/office/drawing/2018/sketchyshapes" sd="2335342661">
                    <a:custGeom>
                      <a:avLst/>
                      <a:gdLst>
                        <a:gd name="connsiteX0" fmla="*/ 0 w 1149392"/>
                        <a:gd name="connsiteY0" fmla="*/ 162374 h 974246"/>
                        <a:gd name="connsiteX1" fmla="*/ 162374 w 1149392"/>
                        <a:gd name="connsiteY1" fmla="*/ 0 h 974246"/>
                        <a:gd name="connsiteX2" fmla="*/ 987018 w 1149392"/>
                        <a:gd name="connsiteY2" fmla="*/ 0 h 974246"/>
                        <a:gd name="connsiteX3" fmla="*/ 1149392 w 1149392"/>
                        <a:gd name="connsiteY3" fmla="*/ 162374 h 974246"/>
                        <a:gd name="connsiteX4" fmla="*/ 1149392 w 1149392"/>
                        <a:gd name="connsiteY4" fmla="*/ 811872 h 974246"/>
                        <a:gd name="connsiteX5" fmla="*/ 987018 w 1149392"/>
                        <a:gd name="connsiteY5" fmla="*/ 974246 h 974246"/>
                        <a:gd name="connsiteX6" fmla="*/ 162374 w 1149392"/>
                        <a:gd name="connsiteY6" fmla="*/ 974246 h 974246"/>
                        <a:gd name="connsiteX7" fmla="*/ 0 w 1149392"/>
                        <a:gd name="connsiteY7" fmla="*/ 811872 h 974246"/>
                        <a:gd name="connsiteX8" fmla="*/ 0 w 1149392"/>
                        <a:gd name="connsiteY8" fmla="*/ 162374 h 9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392" h="974246" fill="none" extrusionOk="0">
                          <a:moveTo>
                            <a:pt x="0" y="162374"/>
                          </a:moveTo>
                          <a:cubicBezTo>
                            <a:pt x="-284" y="82759"/>
                            <a:pt x="79304" y="4269"/>
                            <a:pt x="162374" y="0"/>
                          </a:cubicBezTo>
                          <a:cubicBezTo>
                            <a:pt x="531708" y="-39301"/>
                            <a:pt x="769271" y="66588"/>
                            <a:pt x="987018" y="0"/>
                          </a:cubicBezTo>
                          <a:cubicBezTo>
                            <a:pt x="1077155" y="1770"/>
                            <a:pt x="1153078" y="62589"/>
                            <a:pt x="1149392" y="162374"/>
                          </a:cubicBezTo>
                          <a:cubicBezTo>
                            <a:pt x="1199747" y="272053"/>
                            <a:pt x="1187406" y="588465"/>
                            <a:pt x="1149392" y="811872"/>
                          </a:cubicBezTo>
                          <a:cubicBezTo>
                            <a:pt x="1157699" y="895401"/>
                            <a:pt x="1076360" y="983396"/>
                            <a:pt x="987018" y="974246"/>
                          </a:cubicBezTo>
                          <a:cubicBezTo>
                            <a:pt x="676806" y="974102"/>
                            <a:pt x="505228" y="1011573"/>
                            <a:pt x="162374" y="974246"/>
                          </a:cubicBezTo>
                          <a:cubicBezTo>
                            <a:pt x="73807" y="972389"/>
                            <a:pt x="2162" y="913373"/>
                            <a:pt x="0" y="811872"/>
                          </a:cubicBezTo>
                          <a:cubicBezTo>
                            <a:pt x="-12462" y="662463"/>
                            <a:pt x="46232" y="399079"/>
                            <a:pt x="0" y="162374"/>
                          </a:cubicBezTo>
                          <a:close/>
                        </a:path>
                        <a:path w="1149392" h="974246" stroke="0" extrusionOk="0">
                          <a:moveTo>
                            <a:pt x="0" y="162374"/>
                          </a:moveTo>
                          <a:cubicBezTo>
                            <a:pt x="-7246" y="62336"/>
                            <a:pt x="75638" y="1382"/>
                            <a:pt x="162374" y="0"/>
                          </a:cubicBezTo>
                          <a:cubicBezTo>
                            <a:pt x="253402" y="-17804"/>
                            <a:pt x="839031" y="-46970"/>
                            <a:pt x="987018" y="0"/>
                          </a:cubicBezTo>
                          <a:cubicBezTo>
                            <a:pt x="1071016" y="6079"/>
                            <a:pt x="1158764" y="84420"/>
                            <a:pt x="1149392" y="162374"/>
                          </a:cubicBezTo>
                          <a:cubicBezTo>
                            <a:pt x="1148016" y="304971"/>
                            <a:pt x="1142323" y="739336"/>
                            <a:pt x="1149392" y="811872"/>
                          </a:cubicBezTo>
                          <a:cubicBezTo>
                            <a:pt x="1134755" y="896292"/>
                            <a:pt x="1078804" y="959070"/>
                            <a:pt x="987018" y="974246"/>
                          </a:cubicBezTo>
                          <a:cubicBezTo>
                            <a:pt x="608225" y="942331"/>
                            <a:pt x="402832" y="917092"/>
                            <a:pt x="162374" y="974246"/>
                          </a:cubicBezTo>
                          <a:cubicBezTo>
                            <a:pt x="71307" y="973078"/>
                            <a:pt x="-5885" y="911823"/>
                            <a:pt x="0" y="811872"/>
                          </a:cubicBezTo>
                          <a:cubicBezTo>
                            <a:pt x="-46688" y="599681"/>
                            <a:pt x="-17875" y="301827"/>
                            <a:pt x="0" y="1623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Exclude Stop Words</a:t>
              </a:r>
            </a:p>
          </p:txBody>
        </p:sp>
        <p:sp>
          <p:nvSpPr>
            <p:cNvPr id="38" name="Alternative Process 37">
              <a:extLst>
                <a:ext uri="{FF2B5EF4-FFF2-40B4-BE49-F238E27FC236}">
                  <a16:creationId xmlns:a16="http://schemas.microsoft.com/office/drawing/2014/main" id="{521CD6C2-C58C-534A-81E6-25E240F9C08F}"/>
                </a:ext>
              </a:extLst>
            </p:cNvPr>
            <p:cNvSpPr/>
            <p:nvPr/>
          </p:nvSpPr>
          <p:spPr>
            <a:xfrm>
              <a:off x="4637688" y="3831021"/>
              <a:ext cx="1103586" cy="935420"/>
            </a:xfrm>
            <a:prstGeom prst="flowChartAlternateProcess">
              <a:avLst/>
            </a:prstGeom>
            <a:grpFill/>
            <a:ln w="3175">
              <a:solidFill>
                <a:schemeClr val="accent1"/>
              </a:solidFill>
              <a:extLst>
                <a:ext uri="{C807C97D-BFC1-408E-A445-0C87EB9F89A2}">
                  <ask:lineSketchStyleProps xmlns:ask="http://schemas.microsoft.com/office/drawing/2018/sketchyshapes" sd="163930496">
                    <a:custGeom>
                      <a:avLst/>
                      <a:gdLst>
                        <a:gd name="connsiteX0" fmla="*/ 0 w 1149392"/>
                        <a:gd name="connsiteY0" fmla="*/ 162374 h 974246"/>
                        <a:gd name="connsiteX1" fmla="*/ 162374 w 1149392"/>
                        <a:gd name="connsiteY1" fmla="*/ 0 h 974246"/>
                        <a:gd name="connsiteX2" fmla="*/ 987018 w 1149392"/>
                        <a:gd name="connsiteY2" fmla="*/ 0 h 974246"/>
                        <a:gd name="connsiteX3" fmla="*/ 1149392 w 1149392"/>
                        <a:gd name="connsiteY3" fmla="*/ 162374 h 974246"/>
                        <a:gd name="connsiteX4" fmla="*/ 1149392 w 1149392"/>
                        <a:gd name="connsiteY4" fmla="*/ 811872 h 974246"/>
                        <a:gd name="connsiteX5" fmla="*/ 987018 w 1149392"/>
                        <a:gd name="connsiteY5" fmla="*/ 974246 h 974246"/>
                        <a:gd name="connsiteX6" fmla="*/ 162374 w 1149392"/>
                        <a:gd name="connsiteY6" fmla="*/ 974246 h 974246"/>
                        <a:gd name="connsiteX7" fmla="*/ 0 w 1149392"/>
                        <a:gd name="connsiteY7" fmla="*/ 811872 h 974246"/>
                        <a:gd name="connsiteX8" fmla="*/ 0 w 1149392"/>
                        <a:gd name="connsiteY8" fmla="*/ 162374 h 9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392" h="974246" fill="none" extrusionOk="0">
                          <a:moveTo>
                            <a:pt x="0" y="162374"/>
                          </a:moveTo>
                          <a:cubicBezTo>
                            <a:pt x="-1023" y="71574"/>
                            <a:pt x="73334" y="1104"/>
                            <a:pt x="162374" y="0"/>
                          </a:cubicBezTo>
                          <a:cubicBezTo>
                            <a:pt x="382993" y="50876"/>
                            <a:pt x="674778" y="-21616"/>
                            <a:pt x="987018" y="0"/>
                          </a:cubicBezTo>
                          <a:cubicBezTo>
                            <a:pt x="1091173" y="-724"/>
                            <a:pt x="1141157" y="76235"/>
                            <a:pt x="1149392" y="162374"/>
                          </a:cubicBezTo>
                          <a:cubicBezTo>
                            <a:pt x="1161967" y="249889"/>
                            <a:pt x="1193450" y="658122"/>
                            <a:pt x="1149392" y="811872"/>
                          </a:cubicBezTo>
                          <a:cubicBezTo>
                            <a:pt x="1146577" y="900836"/>
                            <a:pt x="1079888" y="973472"/>
                            <a:pt x="987018" y="974246"/>
                          </a:cubicBezTo>
                          <a:cubicBezTo>
                            <a:pt x="843470" y="954864"/>
                            <a:pt x="487404" y="927718"/>
                            <a:pt x="162374" y="974246"/>
                          </a:cubicBezTo>
                          <a:cubicBezTo>
                            <a:pt x="83753" y="975011"/>
                            <a:pt x="-1727" y="910200"/>
                            <a:pt x="0" y="811872"/>
                          </a:cubicBezTo>
                          <a:cubicBezTo>
                            <a:pt x="14701" y="650004"/>
                            <a:pt x="-47027" y="227610"/>
                            <a:pt x="0" y="162374"/>
                          </a:cubicBezTo>
                          <a:close/>
                        </a:path>
                        <a:path w="1149392" h="974246" stroke="0" extrusionOk="0">
                          <a:moveTo>
                            <a:pt x="0" y="162374"/>
                          </a:moveTo>
                          <a:cubicBezTo>
                            <a:pt x="9864" y="61473"/>
                            <a:pt x="81544" y="9795"/>
                            <a:pt x="162374" y="0"/>
                          </a:cubicBezTo>
                          <a:cubicBezTo>
                            <a:pt x="468078" y="-29227"/>
                            <a:pt x="607045" y="16519"/>
                            <a:pt x="987018" y="0"/>
                          </a:cubicBezTo>
                          <a:cubicBezTo>
                            <a:pt x="1079668" y="6096"/>
                            <a:pt x="1150783" y="73662"/>
                            <a:pt x="1149392" y="162374"/>
                          </a:cubicBezTo>
                          <a:cubicBezTo>
                            <a:pt x="1189488" y="454304"/>
                            <a:pt x="1147107" y="603204"/>
                            <a:pt x="1149392" y="811872"/>
                          </a:cubicBezTo>
                          <a:cubicBezTo>
                            <a:pt x="1153937" y="897136"/>
                            <a:pt x="1081462" y="981433"/>
                            <a:pt x="987018" y="974246"/>
                          </a:cubicBezTo>
                          <a:cubicBezTo>
                            <a:pt x="839974" y="948334"/>
                            <a:pt x="383493" y="926721"/>
                            <a:pt x="162374" y="974246"/>
                          </a:cubicBezTo>
                          <a:cubicBezTo>
                            <a:pt x="73773" y="974627"/>
                            <a:pt x="366" y="915806"/>
                            <a:pt x="0" y="811872"/>
                          </a:cubicBezTo>
                          <a:cubicBezTo>
                            <a:pt x="22210" y="653511"/>
                            <a:pt x="-34363" y="375740"/>
                            <a:pt x="0" y="1623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latin typeface="Arial" panose="020B0604020202020204" pitchFamily="34" charset="0"/>
                  <a:cs typeface="Arial" panose="020B0604020202020204" pitchFamily="34" charset="0"/>
                </a:rPr>
                <a:t>Tokenization</a:t>
              </a:r>
            </a:p>
          </p:txBody>
        </p:sp>
        <p:sp>
          <p:nvSpPr>
            <p:cNvPr id="39" name="Multi-document 38">
              <a:extLst>
                <a:ext uri="{FF2B5EF4-FFF2-40B4-BE49-F238E27FC236}">
                  <a16:creationId xmlns:a16="http://schemas.microsoft.com/office/drawing/2014/main" id="{E5581C5F-B5D5-3A46-813C-954F757E73C2}"/>
                </a:ext>
              </a:extLst>
            </p:cNvPr>
            <p:cNvSpPr/>
            <p:nvPr/>
          </p:nvSpPr>
          <p:spPr>
            <a:xfrm>
              <a:off x="2885091" y="3831021"/>
              <a:ext cx="1103586" cy="935420"/>
            </a:xfrm>
            <a:prstGeom prst="flowChartMultidocument">
              <a:avLst/>
            </a:prstGeom>
            <a:grpFill/>
            <a:ln w="3175">
              <a:solidFill>
                <a:schemeClr val="accent1"/>
              </a:solidFill>
              <a:extLst>
                <a:ext uri="{C807C97D-BFC1-408E-A445-0C87EB9F89A2}">
                  <ask:lineSketchStyleProps xmlns:ask="http://schemas.microsoft.com/office/drawing/2018/sketchyshapes" sd="2392278803">
                    <a:custGeom>
                      <a:avLst/>
                      <a:gdLst>
                        <a:gd name="connsiteX0" fmla="*/ 0 w 1149392"/>
                        <a:gd name="connsiteY0" fmla="*/ 937350 h 974246"/>
                        <a:gd name="connsiteX1" fmla="*/ 989488 w 1149392"/>
                        <a:gd name="connsiteY1" fmla="*/ 812863 h 974246"/>
                        <a:gd name="connsiteX2" fmla="*/ 989488 w 1149392"/>
                        <a:gd name="connsiteY2" fmla="*/ 165757 h 974246"/>
                        <a:gd name="connsiteX3" fmla="*/ 0 w 1149392"/>
                        <a:gd name="connsiteY3" fmla="*/ 165757 h 974246"/>
                        <a:gd name="connsiteX4" fmla="*/ 0 w 1149392"/>
                        <a:gd name="connsiteY4" fmla="*/ 937350 h 974246"/>
                        <a:gd name="connsiteX5" fmla="*/ 81521 w 1149392"/>
                        <a:gd name="connsiteY5" fmla="*/ 165757 h 974246"/>
                        <a:gd name="connsiteX6" fmla="*/ 81521 w 1149392"/>
                        <a:gd name="connsiteY6" fmla="*/ 81863 h 974246"/>
                        <a:gd name="connsiteX7" fmla="*/ 1064251 w 1149392"/>
                        <a:gd name="connsiteY7" fmla="*/ 81863 h 974246"/>
                        <a:gd name="connsiteX8" fmla="*/ 1064251 w 1149392"/>
                        <a:gd name="connsiteY8" fmla="*/ 733029 h 974246"/>
                        <a:gd name="connsiteX9" fmla="*/ 989488 w 1149392"/>
                        <a:gd name="connsiteY9" fmla="*/ 737540 h 974246"/>
                        <a:gd name="connsiteX10" fmla="*/ 989488 w 1149392"/>
                        <a:gd name="connsiteY10" fmla="*/ 165757 h 974246"/>
                        <a:gd name="connsiteX11" fmla="*/ 81521 w 1149392"/>
                        <a:gd name="connsiteY11" fmla="*/ 165757 h 974246"/>
                        <a:gd name="connsiteX12" fmla="*/ 158147 w 1149392"/>
                        <a:gd name="connsiteY12" fmla="*/ 81863 h 974246"/>
                        <a:gd name="connsiteX13" fmla="*/ 158147 w 1149392"/>
                        <a:gd name="connsiteY13" fmla="*/ 0 h 974246"/>
                        <a:gd name="connsiteX14" fmla="*/ 1149392 w 1149392"/>
                        <a:gd name="connsiteY14" fmla="*/ 0 h 974246"/>
                        <a:gd name="connsiteX15" fmla="*/ 1149392 w 1149392"/>
                        <a:gd name="connsiteY15" fmla="*/ 649136 h 974246"/>
                        <a:gd name="connsiteX16" fmla="*/ 1064251 w 1149392"/>
                        <a:gd name="connsiteY16" fmla="*/ 652519 h 974246"/>
                        <a:gd name="connsiteX17" fmla="*/ 1064251 w 1149392"/>
                        <a:gd name="connsiteY17" fmla="*/ 81863 h 974246"/>
                        <a:gd name="connsiteX18" fmla="*/ 158147 w 1149392"/>
                        <a:gd name="connsiteY18" fmla="*/ 81863 h 974246"/>
                        <a:gd name="connsiteX0" fmla="*/ 0 w 1149392"/>
                        <a:gd name="connsiteY0" fmla="*/ 165757 h 974246"/>
                        <a:gd name="connsiteX1" fmla="*/ 989488 w 1149392"/>
                        <a:gd name="connsiteY1" fmla="*/ 165757 h 974246"/>
                        <a:gd name="connsiteX2" fmla="*/ 989488 w 1149392"/>
                        <a:gd name="connsiteY2" fmla="*/ 812863 h 974246"/>
                        <a:gd name="connsiteX3" fmla="*/ 0 w 1149392"/>
                        <a:gd name="connsiteY3" fmla="*/ 937350 h 974246"/>
                        <a:gd name="connsiteX4" fmla="*/ 0 w 1149392"/>
                        <a:gd name="connsiteY4" fmla="*/ 165757 h 974246"/>
                        <a:gd name="connsiteX5" fmla="*/ 81521 w 1149392"/>
                        <a:gd name="connsiteY5" fmla="*/ 165757 h 974246"/>
                        <a:gd name="connsiteX6" fmla="*/ 81521 w 1149392"/>
                        <a:gd name="connsiteY6" fmla="*/ 81863 h 974246"/>
                        <a:gd name="connsiteX7" fmla="*/ 1064251 w 1149392"/>
                        <a:gd name="connsiteY7" fmla="*/ 81863 h 974246"/>
                        <a:gd name="connsiteX8" fmla="*/ 1064251 w 1149392"/>
                        <a:gd name="connsiteY8" fmla="*/ 733029 h 974246"/>
                        <a:gd name="connsiteX9" fmla="*/ 989488 w 1149392"/>
                        <a:gd name="connsiteY9" fmla="*/ 737540 h 974246"/>
                        <a:gd name="connsiteX10" fmla="*/ 158147 w 1149392"/>
                        <a:gd name="connsiteY10" fmla="*/ 81863 h 974246"/>
                        <a:gd name="connsiteX11" fmla="*/ 158147 w 1149392"/>
                        <a:gd name="connsiteY11" fmla="*/ 0 h 974246"/>
                        <a:gd name="connsiteX12" fmla="*/ 1149392 w 1149392"/>
                        <a:gd name="connsiteY12" fmla="*/ 0 h 974246"/>
                        <a:gd name="connsiteX13" fmla="*/ 1149392 w 1149392"/>
                        <a:gd name="connsiteY13" fmla="*/ 649136 h 974246"/>
                        <a:gd name="connsiteX14" fmla="*/ 1064251 w 1149392"/>
                        <a:gd name="connsiteY14" fmla="*/ 652519 h 974246"/>
                        <a:gd name="connsiteX0" fmla="*/ 0 w 1149392"/>
                        <a:gd name="connsiteY0" fmla="*/ 937350 h 974246"/>
                        <a:gd name="connsiteX1" fmla="*/ 989488 w 1149392"/>
                        <a:gd name="connsiteY1" fmla="*/ 812863 h 974246"/>
                        <a:gd name="connsiteX2" fmla="*/ 989488 w 1149392"/>
                        <a:gd name="connsiteY2" fmla="*/ 737540 h 974246"/>
                        <a:gd name="connsiteX3" fmla="*/ 1064251 w 1149392"/>
                        <a:gd name="connsiteY3" fmla="*/ 733029 h 974246"/>
                        <a:gd name="connsiteX4" fmla="*/ 1064251 w 1149392"/>
                        <a:gd name="connsiteY4" fmla="*/ 652519 h 974246"/>
                        <a:gd name="connsiteX5" fmla="*/ 1149392 w 1149392"/>
                        <a:gd name="connsiteY5" fmla="*/ 649136 h 974246"/>
                        <a:gd name="connsiteX6" fmla="*/ 1149392 w 1149392"/>
                        <a:gd name="connsiteY6" fmla="*/ 0 h 974246"/>
                        <a:gd name="connsiteX7" fmla="*/ 158147 w 1149392"/>
                        <a:gd name="connsiteY7" fmla="*/ 0 h 974246"/>
                        <a:gd name="connsiteX8" fmla="*/ 158147 w 1149392"/>
                        <a:gd name="connsiteY8" fmla="*/ 81863 h 974246"/>
                        <a:gd name="connsiteX9" fmla="*/ 81521 w 1149392"/>
                        <a:gd name="connsiteY9" fmla="*/ 81863 h 974246"/>
                        <a:gd name="connsiteX10" fmla="*/ 81521 w 1149392"/>
                        <a:gd name="connsiteY10" fmla="*/ 165757 h 974246"/>
                        <a:gd name="connsiteX11" fmla="*/ 0 w 1149392"/>
                        <a:gd name="connsiteY11" fmla="*/ 165757 h 974246"/>
                        <a:gd name="connsiteX12" fmla="*/ 0 w 1149392"/>
                        <a:gd name="connsiteY12" fmla="*/ 937350 h 9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9392" h="974246" stroke="0" extrusionOk="0">
                          <a:moveTo>
                            <a:pt x="0" y="937350"/>
                          </a:moveTo>
                          <a:cubicBezTo>
                            <a:pt x="497780" y="1055137"/>
                            <a:pt x="511637" y="798778"/>
                            <a:pt x="989488" y="812863"/>
                          </a:cubicBezTo>
                          <a:cubicBezTo>
                            <a:pt x="963662" y="518628"/>
                            <a:pt x="966307" y="407462"/>
                            <a:pt x="989488" y="165757"/>
                          </a:cubicBezTo>
                          <a:cubicBezTo>
                            <a:pt x="678065" y="163846"/>
                            <a:pt x="371081" y="151326"/>
                            <a:pt x="0" y="165757"/>
                          </a:cubicBezTo>
                          <a:cubicBezTo>
                            <a:pt x="26160" y="319998"/>
                            <a:pt x="13182" y="837295"/>
                            <a:pt x="0" y="937350"/>
                          </a:cubicBezTo>
                          <a:close/>
                          <a:moveTo>
                            <a:pt x="81521" y="165757"/>
                          </a:moveTo>
                          <a:cubicBezTo>
                            <a:pt x="81223" y="132405"/>
                            <a:pt x="86014" y="112646"/>
                            <a:pt x="81521" y="81863"/>
                          </a:cubicBezTo>
                          <a:cubicBezTo>
                            <a:pt x="445574" y="137782"/>
                            <a:pt x="780060" y="68255"/>
                            <a:pt x="1064251" y="81863"/>
                          </a:cubicBezTo>
                          <a:cubicBezTo>
                            <a:pt x="1065300" y="335199"/>
                            <a:pt x="1065657" y="544539"/>
                            <a:pt x="1064251" y="733029"/>
                          </a:cubicBezTo>
                          <a:cubicBezTo>
                            <a:pt x="1026896" y="733028"/>
                            <a:pt x="989488" y="737540"/>
                            <a:pt x="989488" y="737540"/>
                          </a:cubicBezTo>
                          <a:cubicBezTo>
                            <a:pt x="988649" y="556806"/>
                            <a:pt x="1008760" y="228459"/>
                            <a:pt x="989488" y="165757"/>
                          </a:cubicBezTo>
                          <a:cubicBezTo>
                            <a:pt x="765459" y="178543"/>
                            <a:pt x="284983" y="227375"/>
                            <a:pt x="81521" y="165757"/>
                          </a:cubicBezTo>
                          <a:close/>
                          <a:moveTo>
                            <a:pt x="158147" y="81863"/>
                          </a:moveTo>
                          <a:cubicBezTo>
                            <a:pt x="161971" y="59543"/>
                            <a:pt x="153032" y="39645"/>
                            <a:pt x="158147" y="0"/>
                          </a:cubicBezTo>
                          <a:cubicBezTo>
                            <a:pt x="272014" y="69467"/>
                            <a:pt x="1035256" y="-14159"/>
                            <a:pt x="1149392" y="0"/>
                          </a:cubicBezTo>
                          <a:cubicBezTo>
                            <a:pt x="1152144" y="315228"/>
                            <a:pt x="1148179" y="353967"/>
                            <a:pt x="1149392" y="649136"/>
                          </a:cubicBezTo>
                          <a:cubicBezTo>
                            <a:pt x="1106822" y="649136"/>
                            <a:pt x="1064250" y="652519"/>
                            <a:pt x="1064251" y="652519"/>
                          </a:cubicBezTo>
                          <a:cubicBezTo>
                            <a:pt x="1064232" y="389875"/>
                            <a:pt x="1088722" y="279890"/>
                            <a:pt x="1064251" y="81863"/>
                          </a:cubicBezTo>
                          <a:cubicBezTo>
                            <a:pt x="697254" y="1471"/>
                            <a:pt x="517841" y="19818"/>
                            <a:pt x="158147" y="81863"/>
                          </a:cubicBezTo>
                          <a:close/>
                        </a:path>
                        <a:path w="1149392" h="974246" fill="none" extrusionOk="0">
                          <a:moveTo>
                            <a:pt x="0" y="165757"/>
                          </a:moveTo>
                          <a:cubicBezTo>
                            <a:pt x="222384" y="163398"/>
                            <a:pt x="826381" y="120872"/>
                            <a:pt x="989488" y="165757"/>
                          </a:cubicBezTo>
                          <a:cubicBezTo>
                            <a:pt x="1012164" y="400095"/>
                            <a:pt x="1039748" y="697835"/>
                            <a:pt x="989488" y="812863"/>
                          </a:cubicBezTo>
                          <a:cubicBezTo>
                            <a:pt x="479394" y="777485"/>
                            <a:pt x="511802" y="1078780"/>
                            <a:pt x="0" y="937350"/>
                          </a:cubicBezTo>
                          <a:cubicBezTo>
                            <a:pt x="-42403" y="787311"/>
                            <a:pt x="58038" y="374847"/>
                            <a:pt x="0" y="165757"/>
                          </a:cubicBezTo>
                          <a:close/>
                          <a:moveTo>
                            <a:pt x="81521" y="165757"/>
                          </a:moveTo>
                          <a:cubicBezTo>
                            <a:pt x="82133" y="138843"/>
                            <a:pt x="87056" y="122253"/>
                            <a:pt x="81521" y="81863"/>
                          </a:cubicBezTo>
                          <a:cubicBezTo>
                            <a:pt x="250409" y="19151"/>
                            <a:pt x="807613" y="63342"/>
                            <a:pt x="1064251" y="81863"/>
                          </a:cubicBezTo>
                          <a:cubicBezTo>
                            <a:pt x="1014823" y="225312"/>
                            <a:pt x="1037195" y="502334"/>
                            <a:pt x="1064251" y="733029"/>
                          </a:cubicBezTo>
                          <a:cubicBezTo>
                            <a:pt x="1026897" y="733029"/>
                            <a:pt x="989489" y="737540"/>
                            <a:pt x="989488" y="737540"/>
                          </a:cubicBezTo>
                          <a:moveTo>
                            <a:pt x="158147" y="81863"/>
                          </a:moveTo>
                          <a:cubicBezTo>
                            <a:pt x="162710" y="48268"/>
                            <a:pt x="151333" y="15491"/>
                            <a:pt x="158147" y="0"/>
                          </a:cubicBezTo>
                          <a:cubicBezTo>
                            <a:pt x="329606" y="-31119"/>
                            <a:pt x="830735" y="-58814"/>
                            <a:pt x="1149392" y="0"/>
                          </a:cubicBezTo>
                          <a:cubicBezTo>
                            <a:pt x="1095390" y="169538"/>
                            <a:pt x="1146339" y="430064"/>
                            <a:pt x="1149392" y="649136"/>
                          </a:cubicBezTo>
                          <a:cubicBezTo>
                            <a:pt x="1106820" y="649136"/>
                            <a:pt x="1064251" y="652519"/>
                            <a:pt x="1064251" y="652519"/>
                          </a:cubicBezTo>
                        </a:path>
                        <a:path w="1149392" h="974246" fill="none" stroke="0" extrusionOk="0">
                          <a:moveTo>
                            <a:pt x="0" y="937350"/>
                          </a:moveTo>
                          <a:cubicBezTo>
                            <a:pt x="493883" y="1053433"/>
                            <a:pt x="491918" y="804955"/>
                            <a:pt x="989488" y="812863"/>
                          </a:cubicBezTo>
                          <a:cubicBezTo>
                            <a:pt x="993209" y="780045"/>
                            <a:pt x="987851" y="772657"/>
                            <a:pt x="989488" y="737540"/>
                          </a:cubicBezTo>
                          <a:cubicBezTo>
                            <a:pt x="990345" y="735598"/>
                            <a:pt x="1029594" y="735890"/>
                            <a:pt x="1064251" y="733029"/>
                          </a:cubicBezTo>
                          <a:cubicBezTo>
                            <a:pt x="1066708" y="712869"/>
                            <a:pt x="1062155" y="686510"/>
                            <a:pt x="1064251" y="652519"/>
                          </a:cubicBezTo>
                          <a:cubicBezTo>
                            <a:pt x="1057592" y="653208"/>
                            <a:pt x="1112345" y="655157"/>
                            <a:pt x="1149392" y="649136"/>
                          </a:cubicBezTo>
                          <a:cubicBezTo>
                            <a:pt x="1196618" y="329794"/>
                            <a:pt x="1149229" y="256617"/>
                            <a:pt x="1149392" y="0"/>
                          </a:cubicBezTo>
                          <a:cubicBezTo>
                            <a:pt x="768007" y="-25322"/>
                            <a:pt x="366624" y="-15386"/>
                            <a:pt x="158147" y="0"/>
                          </a:cubicBezTo>
                          <a:cubicBezTo>
                            <a:pt x="156434" y="38652"/>
                            <a:pt x="163960" y="62536"/>
                            <a:pt x="158147" y="81863"/>
                          </a:cubicBezTo>
                          <a:cubicBezTo>
                            <a:pt x="139920" y="82597"/>
                            <a:pt x="104827" y="78230"/>
                            <a:pt x="81521" y="81863"/>
                          </a:cubicBezTo>
                          <a:cubicBezTo>
                            <a:pt x="80575" y="105681"/>
                            <a:pt x="82620" y="156256"/>
                            <a:pt x="81521" y="165757"/>
                          </a:cubicBezTo>
                          <a:cubicBezTo>
                            <a:pt x="67001" y="169434"/>
                            <a:pt x="32903" y="160147"/>
                            <a:pt x="0" y="165757"/>
                          </a:cubicBezTo>
                          <a:cubicBezTo>
                            <a:pt x="36968" y="538677"/>
                            <a:pt x="32297" y="678993"/>
                            <a:pt x="0" y="937350"/>
                          </a:cubicBezTo>
                          <a:close/>
                        </a:path>
                        <a:path w="1149392" h="974246" fill="none" stroke="0" extrusionOk="0">
                          <a:moveTo>
                            <a:pt x="0" y="165757"/>
                          </a:moveTo>
                          <a:cubicBezTo>
                            <a:pt x="316453" y="102691"/>
                            <a:pt x="749508" y="207726"/>
                            <a:pt x="989488" y="165757"/>
                          </a:cubicBezTo>
                          <a:cubicBezTo>
                            <a:pt x="1023823" y="267082"/>
                            <a:pt x="972567" y="710390"/>
                            <a:pt x="989488" y="812863"/>
                          </a:cubicBezTo>
                          <a:cubicBezTo>
                            <a:pt x="449595" y="797058"/>
                            <a:pt x="501172" y="1060429"/>
                            <a:pt x="0" y="937350"/>
                          </a:cubicBezTo>
                          <a:cubicBezTo>
                            <a:pt x="-39113" y="636151"/>
                            <a:pt x="48880" y="502565"/>
                            <a:pt x="0" y="165757"/>
                          </a:cubicBezTo>
                          <a:close/>
                          <a:moveTo>
                            <a:pt x="81521" y="165757"/>
                          </a:moveTo>
                          <a:cubicBezTo>
                            <a:pt x="83048" y="127052"/>
                            <a:pt x="83852" y="99379"/>
                            <a:pt x="81521" y="81863"/>
                          </a:cubicBezTo>
                          <a:cubicBezTo>
                            <a:pt x="449535" y="100746"/>
                            <a:pt x="862651" y="-777"/>
                            <a:pt x="1064251" y="81863"/>
                          </a:cubicBezTo>
                          <a:cubicBezTo>
                            <a:pt x="1115242" y="250144"/>
                            <a:pt x="1031705" y="470299"/>
                            <a:pt x="1064251" y="733029"/>
                          </a:cubicBezTo>
                          <a:cubicBezTo>
                            <a:pt x="1026896" y="733030"/>
                            <a:pt x="989488" y="737539"/>
                            <a:pt x="989488" y="737540"/>
                          </a:cubicBezTo>
                          <a:moveTo>
                            <a:pt x="158147" y="81863"/>
                          </a:moveTo>
                          <a:cubicBezTo>
                            <a:pt x="163313" y="68137"/>
                            <a:pt x="159904" y="22434"/>
                            <a:pt x="158147" y="0"/>
                          </a:cubicBezTo>
                          <a:cubicBezTo>
                            <a:pt x="354912" y="-14440"/>
                            <a:pt x="1038634" y="82622"/>
                            <a:pt x="1149392" y="0"/>
                          </a:cubicBezTo>
                          <a:cubicBezTo>
                            <a:pt x="1099174" y="317629"/>
                            <a:pt x="1157524" y="344118"/>
                            <a:pt x="1149392" y="649136"/>
                          </a:cubicBezTo>
                          <a:cubicBezTo>
                            <a:pt x="1106822" y="649136"/>
                            <a:pt x="1064250" y="652519"/>
                            <a:pt x="1064251" y="652519"/>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Pre-processed Reviews</a:t>
              </a:r>
            </a:p>
          </p:txBody>
        </p:sp>
        <p:sp>
          <p:nvSpPr>
            <p:cNvPr id="40" name="Right Arrow 39">
              <a:extLst>
                <a:ext uri="{FF2B5EF4-FFF2-40B4-BE49-F238E27FC236}">
                  <a16:creationId xmlns:a16="http://schemas.microsoft.com/office/drawing/2014/main" id="{1F46B4A3-1868-F744-8D1F-4D888688DBD8}"/>
                </a:ext>
              </a:extLst>
            </p:cNvPr>
            <p:cNvSpPr/>
            <p:nvPr/>
          </p:nvSpPr>
          <p:spPr>
            <a:xfrm rot="5400000">
              <a:off x="8439808" y="3383017"/>
              <a:ext cx="378373" cy="254876"/>
            </a:xfrm>
            <a:prstGeom prst="rightArrow">
              <a:avLst/>
            </a:prstGeom>
            <a:solidFill>
              <a:schemeClr val="bg1"/>
            </a:solidFill>
            <a:ln w="3175">
              <a:solidFill>
                <a:schemeClr val="accent1"/>
              </a:solidFill>
              <a:extLst>
                <a:ext uri="{C807C97D-BFC1-408E-A445-0C87EB9F89A2}">
                  <ask:lineSketchStyleProps xmlns:ask="http://schemas.microsoft.com/office/drawing/2018/sketchyshapes" sd="3280679846">
                    <a:custGeom>
                      <a:avLst/>
                      <a:gdLst>
                        <a:gd name="connsiteX0" fmla="*/ 0 w 394078"/>
                        <a:gd name="connsiteY0" fmla="*/ 66364 h 265455"/>
                        <a:gd name="connsiteX1" fmla="*/ 261351 w 394078"/>
                        <a:gd name="connsiteY1" fmla="*/ 66364 h 265455"/>
                        <a:gd name="connsiteX2" fmla="*/ 261351 w 394078"/>
                        <a:gd name="connsiteY2" fmla="*/ 0 h 265455"/>
                        <a:gd name="connsiteX3" fmla="*/ 394078 w 394078"/>
                        <a:gd name="connsiteY3" fmla="*/ 132728 h 265455"/>
                        <a:gd name="connsiteX4" fmla="*/ 261351 w 394078"/>
                        <a:gd name="connsiteY4" fmla="*/ 265455 h 265455"/>
                        <a:gd name="connsiteX5" fmla="*/ 261351 w 394078"/>
                        <a:gd name="connsiteY5" fmla="*/ 199091 h 265455"/>
                        <a:gd name="connsiteX6" fmla="*/ 0 w 394078"/>
                        <a:gd name="connsiteY6" fmla="*/ 199091 h 265455"/>
                        <a:gd name="connsiteX7" fmla="*/ 0 w 394078"/>
                        <a:gd name="connsiteY7" fmla="*/ 66364 h 26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78" h="265455" fill="none" extrusionOk="0">
                          <a:moveTo>
                            <a:pt x="0" y="66364"/>
                          </a:moveTo>
                          <a:cubicBezTo>
                            <a:pt x="121536" y="89540"/>
                            <a:pt x="206960" y="78771"/>
                            <a:pt x="261351" y="66364"/>
                          </a:cubicBezTo>
                          <a:cubicBezTo>
                            <a:pt x="262678" y="59537"/>
                            <a:pt x="262509" y="19912"/>
                            <a:pt x="261351" y="0"/>
                          </a:cubicBezTo>
                          <a:cubicBezTo>
                            <a:pt x="316406" y="71462"/>
                            <a:pt x="372840" y="117685"/>
                            <a:pt x="394078" y="132728"/>
                          </a:cubicBezTo>
                          <a:cubicBezTo>
                            <a:pt x="339813" y="173850"/>
                            <a:pt x="312555" y="229885"/>
                            <a:pt x="261351" y="265455"/>
                          </a:cubicBezTo>
                          <a:cubicBezTo>
                            <a:pt x="266626" y="237193"/>
                            <a:pt x="257234" y="214432"/>
                            <a:pt x="261351" y="199091"/>
                          </a:cubicBezTo>
                          <a:cubicBezTo>
                            <a:pt x="195450" y="185241"/>
                            <a:pt x="37024" y="208334"/>
                            <a:pt x="0" y="199091"/>
                          </a:cubicBezTo>
                          <a:cubicBezTo>
                            <a:pt x="735" y="154552"/>
                            <a:pt x="11903" y="125345"/>
                            <a:pt x="0" y="66364"/>
                          </a:cubicBezTo>
                          <a:close/>
                        </a:path>
                        <a:path w="394078" h="265455" stroke="0" extrusionOk="0">
                          <a:moveTo>
                            <a:pt x="0" y="66364"/>
                          </a:moveTo>
                          <a:cubicBezTo>
                            <a:pt x="91595" y="45260"/>
                            <a:pt x="143665" y="76236"/>
                            <a:pt x="261351" y="66364"/>
                          </a:cubicBezTo>
                          <a:cubicBezTo>
                            <a:pt x="263430" y="46723"/>
                            <a:pt x="265693" y="22230"/>
                            <a:pt x="261351" y="0"/>
                          </a:cubicBezTo>
                          <a:cubicBezTo>
                            <a:pt x="303844" y="51532"/>
                            <a:pt x="341689" y="102436"/>
                            <a:pt x="394078" y="132728"/>
                          </a:cubicBezTo>
                          <a:cubicBezTo>
                            <a:pt x="336332" y="188887"/>
                            <a:pt x="286416" y="238413"/>
                            <a:pt x="261351" y="265455"/>
                          </a:cubicBezTo>
                          <a:cubicBezTo>
                            <a:pt x="261109" y="237825"/>
                            <a:pt x="263679" y="210524"/>
                            <a:pt x="261351" y="199091"/>
                          </a:cubicBezTo>
                          <a:cubicBezTo>
                            <a:pt x="224495" y="211856"/>
                            <a:pt x="107276" y="197065"/>
                            <a:pt x="0" y="199091"/>
                          </a:cubicBezTo>
                          <a:cubicBezTo>
                            <a:pt x="-8142" y="145778"/>
                            <a:pt x="175" y="80157"/>
                            <a:pt x="0" y="6636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latin typeface="Arial" panose="020B0604020202020204" pitchFamily="34" charset="0"/>
                <a:cs typeface="Arial" panose="020B0604020202020204" pitchFamily="34" charset="0"/>
              </a:endParaRPr>
            </a:p>
          </p:txBody>
        </p:sp>
        <p:sp>
          <p:nvSpPr>
            <p:cNvPr id="41" name="Right Arrow 40">
              <a:extLst>
                <a:ext uri="{FF2B5EF4-FFF2-40B4-BE49-F238E27FC236}">
                  <a16:creationId xmlns:a16="http://schemas.microsoft.com/office/drawing/2014/main" id="{8CE9C6F0-D401-974B-8DCF-E116AC1EA185}"/>
                </a:ext>
              </a:extLst>
            </p:cNvPr>
            <p:cNvSpPr/>
            <p:nvPr/>
          </p:nvSpPr>
          <p:spPr>
            <a:xfrm rot="10800000">
              <a:off x="7596349" y="4171293"/>
              <a:ext cx="378373" cy="254876"/>
            </a:xfrm>
            <a:prstGeom prst="rightArrow">
              <a:avLst/>
            </a:prstGeom>
            <a:solidFill>
              <a:schemeClr val="bg1"/>
            </a:solidFill>
            <a:ln w="3175">
              <a:solidFill>
                <a:schemeClr val="accent1"/>
              </a:solidFill>
              <a:extLst>
                <a:ext uri="{C807C97D-BFC1-408E-A445-0C87EB9F89A2}">
                  <ask:lineSketchStyleProps xmlns:ask="http://schemas.microsoft.com/office/drawing/2018/sketchyshapes" sd="630903225">
                    <a:custGeom>
                      <a:avLst/>
                      <a:gdLst>
                        <a:gd name="connsiteX0" fmla="*/ 0 w 394078"/>
                        <a:gd name="connsiteY0" fmla="*/ 66364 h 265455"/>
                        <a:gd name="connsiteX1" fmla="*/ 261351 w 394078"/>
                        <a:gd name="connsiteY1" fmla="*/ 66364 h 265455"/>
                        <a:gd name="connsiteX2" fmla="*/ 261351 w 394078"/>
                        <a:gd name="connsiteY2" fmla="*/ 0 h 265455"/>
                        <a:gd name="connsiteX3" fmla="*/ 394078 w 394078"/>
                        <a:gd name="connsiteY3" fmla="*/ 132728 h 265455"/>
                        <a:gd name="connsiteX4" fmla="*/ 261351 w 394078"/>
                        <a:gd name="connsiteY4" fmla="*/ 265455 h 265455"/>
                        <a:gd name="connsiteX5" fmla="*/ 261351 w 394078"/>
                        <a:gd name="connsiteY5" fmla="*/ 199091 h 265455"/>
                        <a:gd name="connsiteX6" fmla="*/ 0 w 394078"/>
                        <a:gd name="connsiteY6" fmla="*/ 199091 h 265455"/>
                        <a:gd name="connsiteX7" fmla="*/ 0 w 394078"/>
                        <a:gd name="connsiteY7" fmla="*/ 66364 h 26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78" h="265455" fill="none" extrusionOk="0">
                          <a:moveTo>
                            <a:pt x="0" y="66364"/>
                          </a:moveTo>
                          <a:cubicBezTo>
                            <a:pt x="74960" y="82273"/>
                            <a:pt x="192638" y="68030"/>
                            <a:pt x="261351" y="66364"/>
                          </a:cubicBezTo>
                          <a:cubicBezTo>
                            <a:pt x="262180" y="57112"/>
                            <a:pt x="257795" y="14779"/>
                            <a:pt x="261351" y="0"/>
                          </a:cubicBezTo>
                          <a:cubicBezTo>
                            <a:pt x="288910" y="14299"/>
                            <a:pt x="357633" y="75004"/>
                            <a:pt x="394078" y="132728"/>
                          </a:cubicBezTo>
                          <a:cubicBezTo>
                            <a:pt x="347967" y="160439"/>
                            <a:pt x="276106" y="251030"/>
                            <a:pt x="261351" y="265455"/>
                          </a:cubicBezTo>
                          <a:cubicBezTo>
                            <a:pt x="263505" y="237416"/>
                            <a:pt x="265103" y="228637"/>
                            <a:pt x="261351" y="199091"/>
                          </a:cubicBezTo>
                          <a:cubicBezTo>
                            <a:pt x="221760" y="219280"/>
                            <a:pt x="30708" y="180086"/>
                            <a:pt x="0" y="199091"/>
                          </a:cubicBezTo>
                          <a:cubicBezTo>
                            <a:pt x="6769" y="149136"/>
                            <a:pt x="6116" y="123608"/>
                            <a:pt x="0" y="66364"/>
                          </a:cubicBezTo>
                          <a:close/>
                        </a:path>
                        <a:path w="394078" h="265455" stroke="0" extrusionOk="0">
                          <a:moveTo>
                            <a:pt x="0" y="66364"/>
                          </a:moveTo>
                          <a:cubicBezTo>
                            <a:pt x="116826" y="63983"/>
                            <a:pt x="146630" y="67665"/>
                            <a:pt x="261351" y="66364"/>
                          </a:cubicBezTo>
                          <a:cubicBezTo>
                            <a:pt x="256561" y="44592"/>
                            <a:pt x="256471" y="16711"/>
                            <a:pt x="261351" y="0"/>
                          </a:cubicBezTo>
                          <a:cubicBezTo>
                            <a:pt x="306077" y="48167"/>
                            <a:pt x="335502" y="75201"/>
                            <a:pt x="394078" y="132728"/>
                          </a:cubicBezTo>
                          <a:cubicBezTo>
                            <a:pt x="343512" y="162402"/>
                            <a:pt x="282851" y="240039"/>
                            <a:pt x="261351" y="265455"/>
                          </a:cubicBezTo>
                          <a:cubicBezTo>
                            <a:pt x="258812" y="246786"/>
                            <a:pt x="258905" y="224857"/>
                            <a:pt x="261351" y="199091"/>
                          </a:cubicBezTo>
                          <a:cubicBezTo>
                            <a:pt x="137913" y="212498"/>
                            <a:pt x="79371" y="203359"/>
                            <a:pt x="0" y="199091"/>
                          </a:cubicBezTo>
                          <a:cubicBezTo>
                            <a:pt x="-9036" y="141596"/>
                            <a:pt x="11555" y="92597"/>
                            <a:pt x="0" y="6636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latin typeface="Arial" panose="020B0604020202020204" pitchFamily="34" charset="0"/>
                <a:cs typeface="Arial" panose="020B0604020202020204" pitchFamily="34" charset="0"/>
              </a:endParaRPr>
            </a:p>
          </p:txBody>
        </p:sp>
        <p:sp>
          <p:nvSpPr>
            <p:cNvPr id="42" name="Right Arrow 41">
              <a:extLst>
                <a:ext uri="{FF2B5EF4-FFF2-40B4-BE49-F238E27FC236}">
                  <a16:creationId xmlns:a16="http://schemas.microsoft.com/office/drawing/2014/main" id="{FEE13BC6-A7CB-E04A-9A59-C0FEB1A11E33}"/>
                </a:ext>
              </a:extLst>
            </p:cNvPr>
            <p:cNvSpPr/>
            <p:nvPr/>
          </p:nvSpPr>
          <p:spPr>
            <a:xfrm rot="10800000">
              <a:off x="5876593" y="4171294"/>
              <a:ext cx="378373" cy="254876"/>
            </a:xfrm>
            <a:prstGeom prst="rightArrow">
              <a:avLst/>
            </a:prstGeom>
            <a:solidFill>
              <a:schemeClr val="bg1"/>
            </a:solidFill>
            <a:ln w="3175">
              <a:solidFill>
                <a:schemeClr val="accent1"/>
              </a:solidFill>
              <a:extLst>
                <a:ext uri="{C807C97D-BFC1-408E-A445-0C87EB9F89A2}">
                  <ask:lineSketchStyleProps xmlns:ask="http://schemas.microsoft.com/office/drawing/2018/sketchyshapes" sd="2039304078">
                    <a:custGeom>
                      <a:avLst/>
                      <a:gdLst>
                        <a:gd name="connsiteX0" fmla="*/ 0 w 394078"/>
                        <a:gd name="connsiteY0" fmla="*/ 66364 h 265455"/>
                        <a:gd name="connsiteX1" fmla="*/ 261351 w 394078"/>
                        <a:gd name="connsiteY1" fmla="*/ 66364 h 265455"/>
                        <a:gd name="connsiteX2" fmla="*/ 261351 w 394078"/>
                        <a:gd name="connsiteY2" fmla="*/ 0 h 265455"/>
                        <a:gd name="connsiteX3" fmla="*/ 394078 w 394078"/>
                        <a:gd name="connsiteY3" fmla="*/ 132728 h 265455"/>
                        <a:gd name="connsiteX4" fmla="*/ 261351 w 394078"/>
                        <a:gd name="connsiteY4" fmla="*/ 265455 h 265455"/>
                        <a:gd name="connsiteX5" fmla="*/ 261351 w 394078"/>
                        <a:gd name="connsiteY5" fmla="*/ 199091 h 265455"/>
                        <a:gd name="connsiteX6" fmla="*/ 0 w 394078"/>
                        <a:gd name="connsiteY6" fmla="*/ 199091 h 265455"/>
                        <a:gd name="connsiteX7" fmla="*/ 0 w 394078"/>
                        <a:gd name="connsiteY7" fmla="*/ 66364 h 26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78" h="265455" fill="none" extrusionOk="0">
                          <a:moveTo>
                            <a:pt x="0" y="66364"/>
                          </a:moveTo>
                          <a:cubicBezTo>
                            <a:pt x="65318" y="50433"/>
                            <a:pt x="219460" y="74231"/>
                            <a:pt x="261351" y="66364"/>
                          </a:cubicBezTo>
                          <a:cubicBezTo>
                            <a:pt x="263299" y="50282"/>
                            <a:pt x="264759" y="28953"/>
                            <a:pt x="261351" y="0"/>
                          </a:cubicBezTo>
                          <a:cubicBezTo>
                            <a:pt x="315764" y="57806"/>
                            <a:pt x="360808" y="94011"/>
                            <a:pt x="394078" y="132728"/>
                          </a:cubicBezTo>
                          <a:cubicBezTo>
                            <a:pt x="366786" y="142930"/>
                            <a:pt x="290793" y="213758"/>
                            <a:pt x="261351" y="265455"/>
                          </a:cubicBezTo>
                          <a:cubicBezTo>
                            <a:pt x="256441" y="242877"/>
                            <a:pt x="267245" y="222104"/>
                            <a:pt x="261351" y="199091"/>
                          </a:cubicBezTo>
                          <a:cubicBezTo>
                            <a:pt x="209235" y="210802"/>
                            <a:pt x="93995" y="193723"/>
                            <a:pt x="0" y="199091"/>
                          </a:cubicBezTo>
                          <a:cubicBezTo>
                            <a:pt x="3716" y="179035"/>
                            <a:pt x="-9436" y="98027"/>
                            <a:pt x="0" y="66364"/>
                          </a:cubicBezTo>
                          <a:close/>
                        </a:path>
                        <a:path w="394078" h="265455" stroke="0" extrusionOk="0">
                          <a:moveTo>
                            <a:pt x="0" y="66364"/>
                          </a:moveTo>
                          <a:cubicBezTo>
                            <a:pt x="75890" y="44315"/>
                            <a:pt x="199804" y="81464"/>
                            <a:pt x="261351" y="66364"/>
                          </a:cubicBezTo>
                          <a:cubicBezTo>
                            <a:pt x="260692" y="38484"/>
                            <a:pt x="261315" y="11879"/>
                            <a:pt x="261351" y="0"/>
                          </a:cubicBezTo>
                          <a:cubicBezTo>
                            <a:pt x="276237" y="29188"/>
                            <a:pt x="378060" y="111690"/>
                            <a:pt x="394078" y="132728"/>
                          </a:cubicBezTo>
                          <a:cubicBezTo>
                            <a:pt x="385274" y="151095"/>
                            <a:pt x="299271" y="238430"/>
                            <a:pt x="261351" y="265455"/>
                          </a:cubicBezTo>
                          <a:cubicBezTo>
                            <a:pt x="258180" y="246813"/>
                            <a:pt x="261299" y="215519"/>
                            <a:pt x="261351" y="199091"/>
                          </a:cubicBezTo>
                          <a:cubicBezTo>
                            <a:pt x="224882" y="208209"/>
                            <a:pt x="53736" y="182796"/>
                            <a:pt x="0" y="199091"/>
                          </a:cubicBezTo>
                          <a:cubicBezTo>
                            <a:pt x="402" y="155490"/>
                            <a:pt x="-7682" y="129426"/>
                            <a:pt x="0" y="6636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latin typeface="Arial" panose="020B0604020202020204" pitchFamily="34" charset="0"/>
                <a:cs typeface="Arial" panose="020B0604020202020204" pitchFamily="34" charset="0"/>
              </a:endParaRPr>
            </a:p>
          </p:txBody>
        </p:sp>
        <p:sp>
          <p:nvSpPr>
            <p:cNvPr id="43" name="Right Arrow 42">
              <a:extLst>
                <a:ext uri="{FF2B5EF4-FFF2-40B4-BE49-F238E27FC236}">
                  <a16:creationId xmlns:a16="http://schemas.microsoft.com/office/drawing/2014/main" id="{55EA5BF1-A36D-A044-B45C-187581592627}"/>
                </a:ext>
              </a:extLst>
            </p:cNvPr>
            <p:cNvSpPr/>
            <p:nvPr/>
          </p:nvSpPr>
          <p:spPr>
            <a:xfrm rot="10800000">
              <a:off x="4123995" y="4171294"/>
              <a:ext cx="378373" cy="254876"/>
            </a:xfrm>
            <a:prstGeom prst="rightArrow">
              <a:avLst/>
            </a:prstGeom>
            <a:solidFill>
              <a:schemeClr val="bg1"/>
            </a:solidFill>
            <a:ln w="3175">
              <a:solidFill>
                <a:schemeClr val="accent1"/>
              </a:solidFill>
              <a:extLst>
                <a:ext uri="{C807C97D-BFC1-408E-A445-0C87EB9F89A2}">
                  <ask:lineSketchStyleProps xmlns:ask="http://schemas.microsoft.com/office/drawing/2018/sketchyshapes" sd="3360916861">
                    <a:custGeom>
                      <a:avLst/>
                      <a:gdLst>
                        <a:gd name="connsiteX0" fmla="*/ 0 w 394078"/>
                        <a:gd name="connsiteY0" fmla="*/ 66364 h 265455"/>
                        <a:gd name="connsiteX1" fmla="*/ 261351 w 394078"/>
                        <a:gd name="connsiteY1" fmla="*/ 66364 h 265455"/>
                        <a:gd name="connsiteX2" fmla="*/ 261351 w 394078"/>
                        <a:gd name="connsiteY2" fmla="*/ 0 h 265455"/>
                        <a:gd name="connsiteX3" fmla="*/ 394078 w 394078"/>
                        <a:gd name="connsiteY3" fmla="*/ 132728 h 265455"/>
                        <a:gd name="connsiteX4" fmla="*/ 261351 w 394078"/>
                        <a:gd name="connsiteY4" fmla="*/ 265455 h 265455"/>
                        <a:gd name="connsiteX5" fmla="*/ 261351 w 394078"/>
                        <a:gd name="connsiteY5" fmla="*/ 199091 h 265455"/>
                        <a:gd name="connsiteX6" fmla="*/ 0 w 394078"/>
                        <a:gd name="connsiteY6" fmla="*/ 199091 h 265455"/>
                        <a:gd name="connsiteX7" fmla="*/ 0 w 394078"/>
                        <a:gd name="connsiteY7" fmla="*/ 66364 h 26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78" h="265455" fill="none" extrusionOk="0">
                          <a:moveTo>
                            <a:pt x="0" y="66364"/>
                          </a:moveTo>
                          <a:cubicBezTo>
                            <a:pt x="53903" y="43681"/>
                            <a:pt x="160645" y="68921"/>
                            <a:pt x="261351" y="66364"/>
                          </a:cubicBezTo>
                          <a:cubicBezTo>
                            <a:pt x="258723" y="54773"/>
                            <a:pt x="266016" y="33022"/>
                            <a:pt x="261351" y="0"/>
                          </a:cubicBezTo>
                          <a:cubicBezTo>
                            <a:pt x="319750" y="64181"/>
                            <a:pt x="359513" y="99816"/>
                            <a:pt x="394078" y="132728"/>
                          </a:cubicBezTo>
                          <a:cubicBezTo>
                            <a:pt x="328124" y="176565"/>
                            <a:pt x="300005" y="213145"/>
                            <a:pt x="261351" y="265455"/>
                          </a:cubicBezTo>
                          <a:cubicBezTo>
                            <a:pt x="266297" y="244498"/>
                            <a:pt x="264379" y="224747"/>
                            <a:pt x="261351" y="199091"/>
                          </a:cubicBezTo>
                          <a:cubicBezTo>
                            <a:pt x="166828" y="176609"/>
                            <a:pt x="110696" y="184786"/>
                            <a:pt x="0" y="199091"/>
                          </a:cubicBezTo>
                          <a:cubicBezTo>
                            <a:pt x="6316" y="180770"/>
                            <a:pt x="3877" y="97927"/>
                            <a:pt x="0" y="66364"/>
                          </a:cubicBezTo>
                          <a:close/>
                        </a:path>
                        <a:path w="394078" h="265455" stroke="0" extrusionOk="0">
                          <a:moveTo>
                            <a:pt x="0" y="66364"/>
                          </a:moveTo>
                          <a:cubicBezTo>
                            <a:pt x="56751" y="78813"/>
                            <a:pt x="186977" y="77340"/>
                            <a:pt x="261351" y="66364"/>
                          </a:cubicBezTo>
                          <a:cubicBezTo>
                            <a:pt x="262003" y="39380"/>
                            <a:pt x="259996" y="19557"/>
                            <a:pt x="261351" y="0"/>
                          </a:cubicBezTo>
                          <a:cubicBezTo>
                            <a:pt x="296953" y="27516"/>
                            <a:pt x="363377" y="91303"/>
                            <a:pt x="394078" y="132728"/>
                          </a:cubicBezTo>
                          <a:cubicBezTo>
                            <a:pt x="353466" y="190773"/>
                            <a:pt x="308092" y="213788"/>
                            <a:pt x="261351" y="265455"/>
                          </a:cubicBezTo>
                          <a:cubicBezTo>
                            <a:pt x="255649" y="257576"/>
                            <a:pt x="261570" y="218581"/>
                            <a:pt x="261351" y="199091"/>
                          </a:cubicBezTo>
                          <a:cubicBezTo>
                            <a:pt x="179670" y="203883"/>
                            <a:pt x="72908" y="193039"/>
                            <a:pt x="0" y="199091"/>
                          </a:cubicBezTo>
                          <a:cubicBezTo>
                            <a:pt x="-10622" y="173878"/>
                            <a:pt x="-8817" y="110282"/>
                            <a:pt x="0" y="6636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3C066F81-BE07-0641-8931-7FFE342B648D}"/>
              </a:ext>
            </a:extLst>
          </p:cNvPr>
          <p:cNvSpPr txBox="1"/>
          <p:nvPr/>
        </p:nvSpPr>
        <p:spPr>
          <a:xfrm>
            <a:off x="1135035" y="3332377"/>
            <a:ext cx="3509749" cy="253916"/>
          </a:xfrm>
          <a:prstGeom prst="rect">
            <a:avLst/>
          </a:prstGeom>
          <a:noFill/>
        </p:spPr>
        <p:txBody>
          <a:bodyPr wrap="square" rtlCol="0">
            <a:spAutoFit/>
          </a:bodyPr>
          <a:lstStyle/>
          <a:p>
            <a:pPr algn="ctr"/>
            <a:r>
              <a:rPr lang="en-US" sz="1050" b="1" dirty="0">
                <a:solidFill>
                  <a:schemeClr val="tx1"/>
                </a:solidFill>
                <a:latin typeface="Arial" panose="020B0604020202020204" pitchFamily="34" charset="0"/>
                <a:cs typeface="Arial" panose="020B0604020202020204" pitchFamily="34" charset="0"/>
              </a:rPr>
              <a:t>Figure 1. </a:t>
            </a:r>
            <a:r>
              <a:rPr lang="en-US" sz="1050" dirty="0">
                <a:solidFill>
                  <a:schemeClr val="tx1"/>
                </a:solidFill>
                <a:latin typeface="Arial" panose="020B0604020202020204" pitchFamily="34" charset="0"/>
                <a:cs typeface="Arial" panose="020B0604020202020204" pitchFamily="34" charset="0"/>
              </a:rPr>
              <a:t>Text Pre-processing Flowchart</a:t>
            </a:r>
          </a:p>
        </p:txBody>
      </p:sp>
      <p:sp>
        <p:nvSpPr>
          <p:cNvPr id="4" name="TextBox 3">
            <a:extLst>
              <a:ext uri="{FF2B5EF4-FFF2-40B4-BE49-F238E27FC236}">
                <a16:creationId xmlns:a16="http://schemas.microsoft.com/office/drawing/2014/main" id="{BE741164-5292-C741-8799-77C6B1CC9EEE}"/>
              </a:ext>
            </a:extLst>
          </p:cNvPr>
          <p:cNvSpPr txBox="1"/>
          <p:nvPr/>
        </p:nvSpPr>
        <p:spPr>
          <a:xfrm>
            <a:off x="5687133" y="1087287"/>
            <a:ext cx="3208594" cy="3293209"/>
          </a:xfrm>
          <a:prstGeom prst="rect">
            <a:avLst/>
          </a:prstGeom>
          <a:noFill/>
        </p:spPr>
        <p:txBody>
          <a:bodyPr wrap="square" rtlCol="0">
            <a:spAutoFit/>
          </a:bodyPr>
          <a:lstStyle/>
          <a:p>
            <a:r>
              <a:rPr lang="en-US" sz="1200" b="1" dirty="0"/>
              <a:t>Raw Review: </a:t>
            </a:r>
            <a:r>
              <a:rPr lang="en-US" sz="1000" i="1" dirty="0"/>
              <a:t>e.g., “</a:t>
            </a:r>
            <a:r>
              <a:rPr lang="en-SG" sz="1000" i="1" dirty="0"/>
              <a:t>This curry paste makes a delicious curry. I just love the...”</a:t>
            </a:r>
            <a:endParaRPr lang="en-US" sz="1000" i="1" dirty="0"/>
          </a:p>
          <a:p>
            <a:pPr lvl="2"/>
            <a:endParaRPr lang="en-US" sz="1200" b="1" dirty="0"/>
          </a:p>
          <a:p>
            <a:r>
              <a:rPr lang="en-US" sz="1200" b="1" dirty="0"/>
              <a:t>Contractions: </a:t>
            </a:r>
            <a:r>
              <a:rPr lang="en-US" sz="1000" i="1" dirty="0"/>
              <a:t>e.g., “These aren’t delicious -&gt; “These are not delicious”</a:t>
            </a:r>
          </a:p>
          <a:p>
            <a:endParaRPr lang="en-US" sz="1000" b="1" dirty="0"/>
          </a:p>
          <a:p>
            <a:r>
              <a:rPr lang="en-US" sz="1200" b="1" dirty="0"/>
              <a:t>Special Characters:  </a:t>
            </a:r>
            <a:r>
              <a:rPr lang="en-US" sz="1000" i="1" dirty="0"/>
              <a:t>e.g., ”$%^&amp;*</a:t>
            </a:r>
          </a:p>
          <a:p>
            <a:endParaRPr lang="en-US" sz="1000" b="1" dirty="0"/>
          </a:p>
          <a:p>
            <a:r>
              <a:rPr lang="en-US" sz="1200" b="1" dirty="0"/>
              <a:t>Lower Case: </a:t>
            </a:r>
            <a:r>
              <a:rPr lang="en-US" sz="1000" i="1" dirty="0"/>
              <a:t>e.g., “The curry paste…” -&gt; “the curry paste…”</a:t>
            </a:r>
          </a:p>
          <a:p>
            <a:endParaRPr lang="en-US" sz="1000" b="1" dirty="0"/>
          </a:p>
          <a:p>
            <a:r>
              <a:rPr lang="en-US" sz="1200" b="1" dirty="0"/>
              <a:t>Lemmatization: </a:t>
            </a:r>
            <a:r>
              <a:rPr lang="en-US" sz="1000" i="1" dirty="0"/>
              <a:t>e.g., “loving” -&gt; “love”</a:t>
            </a:r>
          </a:p>
          <a:p>
            <a:endParaRPr lang="en-US" sz="1000" b="1" dirty="0"/>
          </a:p>
          <a:p>
            <a:r>
              <a:rPr lang="en-US" sz="1200" b="1" dirty="0"/>
              <a:t>Stop Words: </a:t>
            </a:r>
            <a:r>
              <a:rPr lang="en-US" sz="1000" i="1" dirty="0"/>
              <a:t>e.g., “your”, “a”, “the”, ”and”, “me”</a:t>
            </a:r>
          </a:p>
          <a:p>
            <a:endParaRPr lang="en-US" sz="1000" b="1" dirty="0"/>
          </a:p>
          <a:p>
            <a:r>
              <a:rPr lang="en-US" sz="1200" b="1" dirty="0"/>
              <a:t>Tokenization: </a:t>
            </a:r>
            <a:r>
              <a:rPr lang="en-US" sz="1000" i="1" dirty="0"/>
              <a:t>e.g., [‘curry’, ‘paste’, ‘delicious’, …]</a:t>
            </a:r>
          </a:p>
          <a:p>
            <a:endParaRPr lang="en-US" sz="1000" b="1" dirty="0"/>
          </a:p>
          <a:p>
            <a:r>
              <a:rPr lang="en-US" sz="1200" b="1" dirty="0"/>
              <a:t>Pre-processed Review: </a:t>
            </a:r>
            <a:r>
              <a:rPr lang="en-US" sz="1200" i="1" dirty="0"/>
              <a:t>“</a:t>
            </a:r>
            <a:r>
              <a:rPr lang="en-SG" sz="1000" i="1" dirty="0"/>
              <a:t>e.g., curry paste delicious curry fry chicken vegetable”</a:t>
            </a:r>
            <a:endParaRPr lang="en-US" sz="1000" b="1" i="1" dirty="0"/>
          </a:p>
        </p:txBody>
      </p:sp>
      <p:grpSp>
        <p:nvGrpSpPr>
          <p:cNvPr id="7" name="Group 6">
            <a:extLst>
              <a:ext uri="{FF2B5EF4-FFF2-40B4-BE49-F238E27FC236}">
                <a16:creationId xmlns:a16="http://schemas.microsoft.com/office/drawing/2014/main" id="{1FBAAA63-223B-EF44-BE88-A209B25A7B84}"/>
              </a:ext>
            </a:extLst>
          </p:cNvPr>
          <p:cNvGrpSpPr/>
          <p:nvPr/>
        </p:nvGrpSpPr>
        <p:grpSpPr>
          <a:xfrm>
            <a:off x="1395686" y="3703193"/>
            <a:ext cx="2967144" cy="871447"/>
            <a:chOff x="1413993" y="3697984"/>
            <a:chExt cx="3393952" cy="996800"/>
          </a:xfrm>
        </p:grpSpPr>
        <p:pic>
          <p:nvPicPr>
            <p:cNvPr id="3" name="Picture 2">
              <a:extLst>
                <a:ext uri="{FF2B5EF4-FFF2-40B4-BE49-F238E27FC236}">
                  <a16:creationId xmlns:a16="http://schemas.microsoft.com/office/drawing/2014/main" id="{99CFE654-06ED-174A-BDE9-659406F2FCE6}"/>
                </a:ext>
              </a:extLst>
            </p:cNvPr>
            <p:cNvPicPr>
              <a:picLocks noChangeAspect="1"/>
            </p:cNvPicPr>
            <p:nvPr/>
          </p:nvPicPr>
          <p:blipFill>
            <a:blip r:embed="rId4"/>
            <a:stretch>
              <a:fillRect/>
            </a:stretch>
          </p:blipFill>
          <p:spPr>
            <a:xfrm>
              <a:off x="1413993" y="3724239"/>
              <a:ext cx="916313" cy="944292"/>
            </a:xfrm>
            <a:prstGeom prst="rect">
              <a:avLst/>
            </a:prstGeom>
          </p:spPr>
        </p:pic>
        <p:pic>
          <p:nvPicPr>
            <p:cNvPr id="5" name="Picture 4">
              <a:extLst>
                <a:ext uri="{FF2B5EF4-FFF2-40B4-BE49-F238E27FC236}">
                  <a16:creationId xmlns:a16="http://schemas.microsoft.com/office/drawing/2014/main" id="{65D0964F-3D9E-4547-BBBF-E286BEAFDB41}"/>
                </a:ext>
              </a:extLst>
            </p:cNvPr>
            <p:cNvPicPr>
              <a:picLocks noChangeAspect="1"/>
            </p:cNvPicPr>
            <p:nvPr/>
          </p:nvPicPr>
          <p:blipFill>
            <a:blip r:embed="rId5"/>
            <a:stretch>
              <a:fillRect/>
            </a:stretch>
          </p:blipFill>
          <p:spPr>
            <a:xfrm>
              <a:off x="2703138" y="3697984"/>
              <a:ext cx="916313" cy="996800"/>
            </a:xfrm>
            <a:prstGeom prst="rect">
              <a:avLst/>
            </a:prstGeom>
          </p:spPr>
        </p:pic>
        <p:pic>
          <p:nvPicPr>
            <p:cNvPr id="6" name="Picture 5">
              <a:extLst>
                <a:ext uri="{FF2B5EF4-FFF2-40B4-BE49-F238E27FC236}">
                  <a16:creationId xmlns:a16="http://schemas.microsoft.com/office/drawing/2014/main" id="{3D379DB1-F377-6948-89D4-ADCE497660B4}"/>
                </a:ext>
              </a:extLst>
            </p:cNvPr>
            <p:cNvPicPr>
              <a:picLocks noChangeAspect="1"/>
            </p:cNvPicPr>
            <p:nvPr/>
          </p:nvPicPr>
          <p:blipFill>
            <a:blip r:embed="rId6"/>
            <a:stretch>
              <a:fillRect/>
            </a:stretch>
          </p:blipFill>
          <p:spPr>
            <a:xfrm>
              <a:off x="3757437" y="3723501"/>
              <a:ext cx="1050508" cy="961482"/>
            </a:xfrm>
            <a:prstGeom prst="rect">
              <a:avLst/>
            </a:prstGeom>
          </p:spPr>
        </p:pic>
      </p:grpSp>
      <p:sp>
        <p:nvSpPr>
          <p:cNvPr id="46" name="TextBox 45">
            <a:extLst>
              <a:ext uri="{FF2B5EF4-FFF2-40B4-BE49-F238E27FC236}">
                <a16:creationId xmlns:a16="http://schemas.microsoft.com/office/drawing/2014/main" id="{43CCFAB6-4CFF-FE4C-A251-95D43A128384}"/>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DATA UNDERSTANDING     </a:t>
            </a:r>
            <a:r>
              <a:rPr lang="en-US" sz="1050" b="1" dirty="0">
                <a:solidFill>
                  <a:srgbClr val="FF8800"/>
                </a:solidFill>
                <a:latin typeface="Arial" panose="020B0604020202020204" pitchFamily="34" charset="0"/>
                <a:cs typeface="Arial" panose="020B0604020202020204" pitchFamily="34" charset="0"/>
              </a:rPr>
              <a:t>DATA PREPARATION</a:t>
            </a:r>
            <a:endParaRPr lang="en-US" sz="1050" dirty="0">
              <a:solidFill>
                <a:srgbClr val="FF88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2304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6"/>
                </a:solidFill>
              </a:rPr>
              <a:t>4</a:t>
            </a:r>
            <a:r>
              <a:rPr lang="en" sz="3600" dirty="0">
                <a:solidFill>
                  <a:schemeClr val="accent6"/>
                </a:solidFill>
              </a:rPr>
              <a:t>.</a:t>
            </a:r>
            <a:br>
              <a:rPr lang="en" dirty="0">
                <a:solidFill>
                  <a:schemeClr val="accent6"/>
                </a:solidFill>
              </a:rPr>
            </a:br>
            <a:r>
              <a:rPr lang="en" dirty="0">
                <a:solidFill>
                  <a:schemeClr val="bg1"/>
                </a:solidFill>
              </a:rPr>
              <a:t>Modelling </a:t>
            </a:r>
            <a:endParaRPr dirty="0"/>
          </a:p>
        </p:txBody>
      </p:sp>
      <p:sp>
        <p:nvSpPr>
          <p:cNvPr id="92" name="Google Shape;92;p19"/>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Building a review-based Recommender System</a:t>
            </a:r>
            <a:endParaRPr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6823B20-1BA8-BD48-A4A2-B4E6B35D3F1E}"/>
              </a:ext>
            </a:extLst>
          </p:cNvPr>
          <p:cNvPicPr>
            <a:picLocks noChangeAspect="1"/>
          </p:cNvPicPr>
          <p:nvPr/>
        </p:nvPicPr>
        <p:blipFill>
          <a:blip r:embed="rId3"/>
          <a:stretch>
            <a:fillRect/>
          </a:stretch>
        </p:blipFill>
        <p:spPr>
          <a:xfrm>
            <a:off x="8257094" y="0"/>
            <a:ext cx="886906" cy="599426"/>
          </a:xfrm>
          <a:prstGeom prst="rect">
            <a:avLst/>
          </a:prstGeom>
        </p:spPr>
      </p:pic>
    </p:spTree>
    <p:extLst>
      <p:ext uri="{BB962C8B-B14F-4D97-AF65-F5344CB8AC3E}">
        <p14:creationId xmlns:p14="http://schemas.microsoft.com/office/powerpoint/2010/main" val="125747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Understanding Paragraph Vector Model (Doc2Vec)</a:t>
            </a:r>
          </a:p>
        </p:txBody>
      </p:sp>
      <p:sp>
        <p:nvSpPr>
          <p:cNvPr id="76" name="TextBox 75">
            <a:extLst>
              <a:ext uri="{FF2B5EF4-FFF2-40B4-BE49-F238E27FC236}">
                <a16:creationId xmlns:a16="http://schemas.microsoft.com/office/drawing/2014/main" id="{41F0481C-5CEA-284F-AE18-699A263595BA}"/>
              </a:ext>
            </a:extLst>
          </p:cNvPr>
          <p:cNvSpPr txBox="1"/>
          <p:nvPr/>
        </p:nvSpPr>
        <p:spPr>
          <a:xfrm>
            <a:off x="381638" y="3758203"/>
            <a:ext cx="4042180" cy="246221"/>
          </a:xfrm>
          <a:prstGeom prst="rect">
            <a:avLst/>
          </a:prstGeom>
          <a:noFill/>
        </p:spPr>
        <p:txBody>
          <a:bodyPr wrap="square" rtlCol="0">
            <a:spAutoFit/>
          </a:bodyPr>
          <a:lstStyle/>
          <a:p>
            <a:pPr algn="ctr"/>
            <a:r>
              <a:rPr lang="en-US" sz="1000" b="1" dirty="0">
                <a:solidFill>
                  <a:schemeClr val="tx1"/>
                </a:solidFill>
                <a:latin typeface="Arial" panose="020B0604020202020204" pitchFamily="34" charset="0"/>
                <a:cs typeface="Arial" panose="020B0604020202020204" pitchFamily="34" charset="0"/>
              </a:rPr>
              <a:t>Figure 2. </a:t>
            </a:r>
            <a:r>
              <a:rPr lang="en-SG" sz="1000" dirty="0"/>
              <a:t>Example of PV-DM model. (Le &amp; Mikolov, 2014).</a:t>
            </a:r>
            <a:endParaRPr lang="en-US" sz="1000" i="1" dirty="0">
              <a:solidFill>
                <a:schemeClr val="tx1"/>
              </a:solidFill>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5DD39D66-6FF8-8844-8FDC-424D935D836B}"/>
              </a:ext>
            </a:extLst>
          </p:cNvPr>
          <p:cNvPicPr>
            <a:picLocks noChangeAspect="1"/>
          </p:cNvPicPr>
          <p:nvPr/>
        </p:nvPicPr>
        <p:blipFill>
          <a:blip r:embed="rId3"/>
          <a:stretch>
            <a:fillRect/>
          </a:stretch>
        </p:blipFill>
        <p:spPr>
          <a:xfrm>
            <a:off x="8257094" y="0"/>
            <a:ext cx="886906" cy="599426"/>
          </a:xfrm>
          <a:prstGeom prst="rect">
            <a:avLst/>
          </a:prstGeom>
        </p:spPr>
      </p:pic>
      <p:sp>
        <p:nvSpPr>
          <p:cNvPr id="2" name="Rectangle 2">
            <a:extLst>
              <a:ext uri="{FF2B5EF4-FFF2-40B4-BE49-F238E27FC236}">
                <a16:creationId xmlns:a16="http://schemas.microsoft.com/office/drawing/2014/main" id="{D0D48A38-E452-954D-86BC-FE93BD1AE7DD}"/>
              </a:ext>
            </a:extLst>
          </p:cNvPr>
          <p:cNvSpPr>
            <a:spLocks noChangeArrowheads="1"/>
          </p:cNvSpPr>
          <p:nvPr/>
        </p:nvSpPr>
        <p:spPr bwMode="auto">
          <a:xfrm>
            <a:off x="560110" y="1503184"/>
            <a:ext cx="7908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pSp>
        <p:nvGrpSpPr>
          <p:cNvPr id="17" name="Group 16">
            <a:extLst>
              <a:ext uri="{FF2B5EF4-FFF2-40B4-BE49-F238E27FC236}">
                <a16:creationId xmlns:a16="http://schemas.microsoft.com/office/drawing/2014/main" id="{B6960F9E-14BC-4B46-9993-93CD124F4E53}"/>
              </a:ext>
            </a:extLst>
          </p:cNvPr>
          <p:cNvGrpSpPr/>
          <p:nvPr/>
        </p:nvGrpSpPr>
        <p:grpSpPr>
          <a:xfrm>
            <a:off x="523639" y="1335936"/>
            <a:ext cx="3400403" cy="2239235"/>
            <a:chOff x="418109" y="776681"/>
            <a:chExt cx="4153891" cy="2735422"/>
          </a:xfrm>
        </p:grpSpPr>
        <p:sp>
          <p:nvSpPr>
            <p:cNvPr id="12" name="Oval 11">
              <a:extLst>
                <a:ext uri="{FF2B5EF4-FFF2-40B4-BE49-F238E27FC236}">
                  <a16:creationId xmlns:a16="http://schemas.microsoft.com/office/drawing/2014/main" id="{B1D0E5EA-987A-A546-9253-A5D2F275FE46}"/>
                </a:ext>
              </a:extLst>
            </p:cNvPr>
            <p:cNvSpPr/>
            <p:nvPr/>
          </p:nvSpPr>
          <p:spPr>
            <a:xfrm>
              <a:off x="1952240" y="776681"/>
              <a:ext cx="2562114" cy="2735422"/>
            </a:xfrm>
            <a:prstGeom prst="ellipse">
              <a:avLst/>
            </a:prstGeom>
            <a:solidFill>
              <a:srgbClr val="FF8800">
                <a:alpha val="1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049" name="Picture 4" descr="page3image2025152112">
              <a:extLst>
                <a:ext uri="{FF2B5EF4-FFF2-40B4-BE49-F238E27FC236}">
                  <a16:creationId xmlns:a16="http://schemas.microsoft.com/office/drawing/2014/main" id="{A414C42D-5246-9845-8240-0637E0A4FE94}"/>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18109" y="1148230"/>
              <a:ext cx="3939029" cy="2137133"/>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473D1F6-1938-1944-8318-24082BB53547}"/>
                </a:ext>
              </a:extLst>
            </p:cNvPr>
            <p:cNvSpPr/>
            <p:nvPr/>
          </p:nvSpPr>
          <p:spPr>
            <a:xfrm>
              <a:off x="2512627" y="1075828"/>
              <a:ext cx="2001727" cy="2137129"/>
            </a:xfrm>
            <a:prstGeom prst="ellipse">
              <a:avLst/>
            </a:prstGeom>
            <a:solidFill>
              <a:srgbClr val="D9D9D9">
                <a:alpha val="486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C768710F-C339-6242-8AA0-78394A767F4A}"/>
                </a:ext>
              </a:extLst>
            </p:cNvPr>
            <p:cNvSpPr txBox="1"/>
            <p:nvPr/>
          </p:nvSpPr>
          <p:spPr>
            <a:xfrm>
              <a:off x="3649851" y="1649821"/>
              <a:ext cx="922149" cy="263184"/>
            </a:xfrm>
            <a:prstGeom prst="rect">
              <a:avLst/>
            </a:prstGeom>
            <a:noFill/>
          </p:spPr>
          <p:txBody>
            <a:bodyPr wrap="square" rtlCol="0">
              <a:spAutoFit/>
            </a:bodyPr>
            <a:lstStyle/>
            <a:p>
              <a:r>
                <a:rPr lang="en-US" sz="800" dirty="0"/>
                <a:t>Word2Vec</a:t>
              </a:r>
            </a:p>
          </p:txBody>
        </p:sp>
        <p:sp>
          <p:nvSpPr>
            <p:cNvPr id="13" name="TextBox 12">
              <a:extLst>
                <a:ext uri="{FF2B5EF4-FFF2-40B4-BE49-F238E27FC236}">
                  <a16:creationId xmlns:a16="http://schemas.microsoft.com/office/drawing/2014/main" id="{0B858EE6-E782-9F48-BA98-536F6F432425}"/>
                </a:ext>
              </a:extLst>
            </p:cNvPr>
            <p:cNvSpPr txBox="1"/>
            <p:nvPr/>
          </p:nvSpPr>
          <p:spPr>
            <a:xfrm>
              <a:off x="1771360" y="1503184"/>
              <a:ext cx="922149" cy="263184"/>
            </a:xfrm>
            <a:prstGeom prst="rect">
              <a:avLst/>
            </a:prstGeom>
            <a:noFill/>
          </p:spPr>
          <p:txBody>
            <a:bodyPr wrap="square" rtlCol="0">
              <a:spAutoFit/>
            </a:bodyPr>
            <a:lstStyle/>
            <a:p>
              <a:r>
                <a:rPr lang="en-US" sz="800" dirty="0"/>
                <a:t>Doc2Vec</a:t>
              </a:r>
            </a:p>
          </p:txBody>
        </p:sp>
      </p:grpSp>
      <p:sp>
        <p:nvSpPr>
          <p:cNvPr id="3" name="TextBox 2">
            <a:extLst>
              <a:ext uri="{FF2B5EF4-FFF2-40B4-BE49-F238E27FC236}">
                <a16:creationId xmlns:a16="http://schemas.microsoft.com/office/drawing/2014/main" id="{AA7F6A62-4991-464B-8199-DADC5D4DD3C6}"/>
              </a:ext>
            </a:extLst>
          </p:cNvPr>
          <p:cNvSpPr txBox="1"/>
          <p:nvPr/>
        </p:nvSpPr>
        <p:spPr>
          <a:xfrm>
            <a:off x="5820458" y="1048691"/>
            <a:ext cx="3088105" cy="3323987"/>
          </a:xfrm>
          <a:prstGeom prst="rect">
            <a:avLst/>
          </a:prstGeom>
          <a:noFill/>
        </p:spPr>
        <p:txBody>
          <a:bodyPr wrap="square" rtlCol="0">
            <a:spAutoFit/>
          </a:bodyPr>
          <a:lstStyle/>
          <a:p>
            <a:pPr marL="285750" indent="-285750">
              <a:buFont typeface="Arial" panose="020B0604020202020204" pitchFamily="34" charset="0"/>
              <a:buChar char="•"/>
            </a:pPr>
            <a:r>
              <a:rPr lang="en-US" b="1" dirty="0"/>
              <a:t>Word2Vec: </a:t>
            </a:r>
            <a:r>
              <a:rPr lang="en-US" dirty="0"/>
              <a:t>representation of words in real-valued vectors, encoding meaning of the words such that similar words are closer to each other in a vector dimension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Doc2Vec</a:t>
            </a:r>
            <a:r>
              <a:rPr lang="en-US" dirty="0"/>
              <a:t>: </a:t>
            </a:r>
            <a:r>
              <a:rPr lang="en-US" b="1" dirty="0">
                <a:solidFill>
                  <a:schemeClr val="accent6"/>
                </a:solidFill>
              </a:rPr>
              <a:t>sum/mean aggregation </a:t>
            </a:r>
            <a:r>
              <a:rPr lang="en-US" dirty="0"/>
              <a:t>of </a:t>
            </a:r>
            <a:r>
              <a:rPr lang="en-US" i="1" dirty="0"/>
              <a:t>word representation vector</a:t>
            </a:r>
            <a:r>
              <a:rPr lang="en-US" dirty="0"/>
              <a:t>s, to represent an entire document (</a:t>
            </a:r>
            <a:r>
              <a:rPr lang="en-US" i="1" dirty="0"/>
              <a:t>reviews</a:t>
            </a:r>
            <a:r>
              <a:rPr lang="en-US" dirty="0"/>
              <a:t>) as a vector representation, where similar documents are closer in vector dimension space.</a:t>
            </a:r>
          </a:p>
        </p:txBody>
      </p:sp>
      <p:cxnSp>
        <p:nvCxnSpPr>
          <p:cNvPr id="8" name="Straight Arrow Connector 7">
            <a:extLst>
              <a:ext uri="{FF2B5EF4-FFF2-40B4-BE49-F238E27FC236}">
                <a16:creationId xmlns:a16="http://schemas.microsoft.com/office/drawing/2014/main" id="{FA75D594-7C31-2C4D-8899-910B584E9035}"/>
              </a:ext>
            </a:extLst>
          </p:cNvPr>
          <p:cNvCxnSpPr>
            <a:cxnSpLocks/>
          </p:cNvCxnSpPr>
          <p:nvPr/>
        </p:nvCxnSpPr>
        <p:spPr>
          <a:xfrm>
            <a:off x="3642146" y="2403042"/>
            <a:ext cx="5647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BEF2E34-AEEE-104C-ABC3-8971EFF0A985}"/>
              </a:ext>
            </a:extLst>
          </p:cNvPr>
          <p:cNvPicPr>
            <a:picLocks noChangeAspect="1"/>
          </p:cNvPicPr>
          <p:nvPr/>
        </p:nvPicPr>
        <p:blipFill rotWithShape="1">
          <a:blip r:embed="rId6"/>
          <a:srcRect t="5997" b="25374"/>
          <a:stretch/>
        </p:blipFill>
        <p:spPr>
          <a:xfrm>
            <a:off x="3910247" y="1640089"/>
            <a:ext cx="2125247" cy="1605514"/>
          </a:xfrm>
          <a:prstGeom prst="rect">
            <a:avLst/>
          </a:prstGeom>
        </p:spPr>
      </p:pic>
      <p:sp>
        <p:nvSpPr>
          <p:cNvPr id="18" name="TextBox 17">
            <a:extLst>
              <a:ext uri="{FF2B5EF4-FFF2-40B4-BE49-F238E27FC236}">
                <a16:creationId xmlns:a16="http://schemas.microsoft.com/office/drawing/2014/main" id="{48D1F448-1ECD-4A4D-9801-D8A2B2B5571A}"/>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FF8800"/>
                </a:solidFill>
                <a:latin typeface="Arial" panose="020B0604020202020204" pitchFamily="34" charset="0"/>
                <a:cs typeface="Arial" panose="020B0604020202020204" pitchFamily="34" charset="0"/>
              </a:rPr>
              <a:t>TEXT VECTORIZATION     </a:t>
            </a:r>
            <a:r>
              <a:rPr lang="en-US" sz="1050" b="1" dirty="0">
                <a:solidFill>
                  <a:srgbClr val="97A6C2"/>
                </a:solidFill>
                <a:latin typeface="Arial" panose="020B0604020202020204" pitchFamily="34" charset="0"/>
                <a:cs typeface="Arial" panose="020B0604020202020204" pitchFamily="34" charset="0"/>
              </a:rPr>
              <a:t>REVIEW-BASED RECOMMENDERS     BASELINES</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223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74C8-3D36-3A4B-B28B-707E1824F3F8}"/>
              </a:ext>
            </a:extLst>
          </p:cNvPr>
          <p:cNvSpPr>
            <a:spLocks noGrp="1"/>
          </p:cNvSpPr>
          <p:nvPr>
            <p:ph type="ctrTitle"/>
          </p:nvPr>
        </p:nvSpPr>
        <p:spPr>
          <a:xfrm>
            <a:off x="688842" y="306749"/>
            <a:ext cx="3514010" cy="693458"/>
          </a:xfrm>
        </p:spPr>
        <p:txBody>
          <a:bodyPr/>
          <a:lstStyle/>
          <a:p>
            <a:r>
              <a:rPr lang="en-US" sz="3500" dirty="0">
                <a:solidFill>
                  <a:schemeClr val="bg1"/>
                </a:solidFill>
              </a:rPr>
              <a:t>Table of Content</a:t>
            </a:r>
          </a:p>
        </p:txBody>
      </p:sp>
      <p:sp>
        <p:nvSpPr>
          <p:cNvPr id="9" name="Oval 8">
            <a:extLst>
              <a:ext uri="{FF2B5EF4-FFF2-40B4-BE49-F238E27FC236}">
                <a16:creationId xmlns:a16="http://schemas.microsoft.com/office/drawing/2014/main" id="{E6C0A4F1-A713-614E-9F68-03920E7BE600}"/>
              </a:ext>
            </a:extLst>
          </p:cNvPr>
          <p:cNvSpPr/>
          <p:nvPr/>
        </p:nvSpPr>
        <p:spPr>
          <a:xfrm>
            <a:off x="688842" y="1694981"/>
            <a:ext cx="134914" cy="134914"/>
          </a:xfrm>
          <a:prstGeom prst="ellipse">
            <a:avLst/>
          </a:prstGeom>
          <a:solidFill>
            <a:srgbClr val="FF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800"/>
              </a:solidFill>
            </a:endParaRPr>
          </a:p>
        </p:txBody>
      </p:sp>
      <p:sp>
        <p:nvSpPr>
          <p:cNvPr id="15" name="TextBox 14">
            <a:extLst>
              <a:ext uri="{FF2B5EF4-FFF2-40B4-BE49-F238E27FC236}">
                <a16:creationId xmlns:a16="http://schemas.microsoft.com/office/drawing/2014/main" id="{F3AEDB49-0152-DF47-83F6-049EC7C3E374}"/>
              </a:ext>
            </a:extLst>
          </p:cNvPr>
          <p:cNvSpPr txBox="1"/>
          <p:nvPr/>
        </p:nvSpPr>
        <p:spPr>
          <a:xfrm>
            <a:off x="1125991" y="1593161"/>
            <a:ext cx="2138635" cy="338554"/>
          </a:xfrm>
          <a:prstGeom prst="rect">
            <a:avLst/>
          </a:prstGeom>
          <a:noFill/>
        </p:spPr>
        <p:txBody>
          <a:bodyPr wrap="square" rtlCol="0">
            <a:spAutoFit/>
          </a:bodyPr>
          <a:lstStyle/>
          <a:p>
            <a:r>
              <a:rPr lang="en-US" sz="1600" b="1" dirty="0">
                <a:solidFill>
                  <a:schemeClr val="bg1"/>
                </a:solidFill>
                <a:latin typeface="DM Serif Display" pitchFamily="2" charset="0"/>
              </a:rPr>
              <a:t>Introduction</a:t>
            </a:r>
          </a:p>
        </p:txBody>
      </p:sp>
      <p:sp>
        <p:nvSpPr>
          <p:cNvPr id="17" name="TextBox 16">
            <a:extLst>
              <a:ext uri="{FF2B5EF4-FFF2-40B4-BE49-F238E27FC236}">
                <a16:creationId xmlns:a16="http://schemas.microsoft.com/office/drawing/2014/main" id="{66C01391-48D3-D24F-934E-CCD16CC66845}"/>
              </a:ext>
            </a:extLst>
          </p:cNvPr>
          <p:cNvSpPr txBox="1"/>
          <p:nvPr/>
        </p:nvSpPr>
        <p:spPr>
          <a:xfrm>
            <a:off x="1125993" y="2824508"/>
            <a:ext cx="3514009" cy="338554"/>
          </a:xfrm>
          <a:prstGeom prst="rect">
            <a:avLst/>
          </a:prstGeom>
          <a:noFill/>
        </p:spPr>
        <p:txBody>
          <a:bodyPr wrap="square" rtlCol="0">
            <a:spAutoFit/>
          </a:bodyPr>
          <a:lstStyle/>
          <a:p>
            <a:r>
              <a:rPr lang="en-US" sz="1600" b="1" dirty="0">
                <a:solidFill>
                  <a:schemeClr val="bg1"/>
                </a:solidFill>
                <a:latin typeface="DM Serif Display" pitchFamily="2" charset="0"/>
              </a:rPr>
              <a:t>Data Understanding &amp; Preparation</a:t>
            </a:r>
          </a:p>
        </p:txBody>
      </p:sp>
      <p:sp>
        <p:nvSpPr>
          <p:cNvPr id="18" name="TextBox 17">
            <a:extLst>
              <a:ext uri="{FF2B5EF4-FFF2-40B4-BE49-F238E27FC236}">
                <a16:creationId xmlns:a16="http://schemas.microsoft.com/office/drawing/2014/main" id="{9D2304D1-EB2A-9F4C-8C17-36B7BED91774}"/>
              </a:ext>
            </a:extLst>
          </p:cNvPr>
          <p:cNvSpPr txBox="1"/>
          <p:nvPr/>
        </p:nvSpPr>
        <p:spPr>
          <a:xfrm>
            <a:off x="1125992" y="2206928"/>
            <a:ext cx="2138635" cy="338554"/>
          </a:xfrm>
          <a:prstGeom prst="rect">
            <a:avLst/>
          </a:prstGeom>
          <a:noFill/>
        </p:spPr>
        <p:txBody>
          <a:bodyPr wrap="square" rtlCol="0">
            <a:spAutoFit/>
          </a:bodyPr>
          <a:lstStyle/>
          <a:p>
            <a:r>
              <a:rPr lang="en-US" sz="1600" b="1" dirty="0">
                <a:solidFill>
                  <a:schemeClr val="bg1"/>
                </a:solidFill>
                <a:latin typeface="DM Serif Display" pitchFamily="2" charset="0"/>
              </a:rPr>
              <a:t>Past Works</a:t>
            </a:r>
          </a:p>
        </p:txBody>
      </p:sp>
      <p:sp>
        <p:nvSpPr>
          <p:cNvPr id="19" name="TextBox 18">
            <a:extLst>
              <a:ext uri="{FF2B5EF4-FFF2-40B4-BE49-F238E27FC236}">
                <a16:creationId xmlns:a16="http://schemas.microsoft.com/office/drawing/2014/main" id="{51B4C7C4-C819-9343-9D77-B334724909AE}"/>
              </a:ext>
            </a:extLst>
          </p:cNvPr>
          <p:cNvSpPr txBox="1"/>
          <p:nvPr/>
        </p:nvSpPr>
        <p:spPr>
          <a:xfrm>
            <a:off x="1125993" y="3442088"/>
            <a:ext cx="2138635" cy="338554"/>
          </a:xfrm>
          <a:prstGeom prst="rect">
            <a:avLst/>
          </a:prstGeom>
          <a:noFill/>
        </p:spPr>
        <p:txBody>
          <a:bodyPr wrap="square" rtlCol="0">
            <a:spAutoFit/>
          </a:bodyPr>
          <a:lstStyle/>
          <a:p>
            <a:r>
              <a:rPr lang="en-US" sz="1600" b="1" dirty="0">
                <a:solidFill>
                  <a:schemeClr val="bg1"/>
                </a:solidFill>
                <a:latin typeface="DM Serif Display" pitchFamily="2" charset="0"/>
              </a:rPr>
              <a:t>Modelling</a:t>
            </a:r>
          </a:p>
        </p:txBody>
      </p:sp>
      <p:sp>
        <p:nvSpPr>
          <p:cNvPr id="20" name="TextBox 19">
            <a:extLst>
              <a:ext uri="{FF2B5EF4-FFF2-40B4-BE49-F238E27FC236}">
                <a16:creationId xmlns:a16="http://schemas.microsoft.com/office/drawing/2014/main" id="{025E74CF-0B83-474D-9162-1109487771B2}"/>
              </a:ext>
            </a:extLst>
          </p:cNvPr>
          <p:cNvSpPr txBox="1"/>
          <p:nvPr/>
        </p:nvSpPr>
        <p:spPr>
          <a:xfrm>
            <a:off x="1125994" y="4055362"/>
            <a:ext cx="2138635" cy="338554"/>
          </a:xfrm>
          <a:prstGeom prst="rect">
            <a:avLst/>
          </a:prstGeom>
          <a:noFill/>
        </p:spPr>
        <p:txBody>
          <a:bodyPr wrap="square" rtlCol="0">
            <a:spAutoFit/>
          </a:bodyPr>
          <a:lstStyle/>
          <a:p>
            <a:r>
              <a:rPr lang="en-US" sz="1600" b="1" dirty="0">
                <a:solidFill>
                  <a:schemeClr val="bg1"/>
                </a:solidFill>
                <a:latin typeface="DM Serif Display" pitchFamily="2" charset="0"/>
              </a:rPr>
              <a:t>Evaluation</a:t>
            </a:r>
          </a:p>
        </p:txBody>
      </p:sp>
      <p:pic>
        <p:nvPicPr>
          <p:cNvPr id="25" name="Picture 24">
            <a:extLst>
              <a:ext uri="{FF2B5EF4-FFF2-40B4-BE49-F238E27FC236}">
                <a16:creationId xmlns:a16="http://schemas.microsoft.com/office/drawing/2014/main" id="{DCD09DEE-4D6A-634F-B90A-E54C48070E54}"/>
              </a:ext>
            </a:extLst>
          </p:cNvPr>
          <p:cNvPicPr>
            <a:picLocks noChangeAspect="1"/>
          </p:cNvPicPr>
          <p:nvPr/>
        </p:nvPicPr>
        <p:blipFill rotWithShape="1">
          <a:blip r:embed="rId3">
            <a:alphaModFix amt="67000"/>
            <a:extLst>
              <a:ext uri="{BEBA8EAE-BF5A-486C-A8C5-ECC9F3942E4B}">
                <a14:imgProps xmlns:a14="http://schemas.microsoft.com/office/drawing/2010/main">
                  <a14:imgLayer r:embed="rId4">
                    <a14:imgEffect>
                      <a14:colorTemperature colorTemp="5013"/>
                    </a14:imgEffect>
                    <a14:imgEffect>
                      <a14:saturation sat="49000"/>
                    </a14:imgEffect>
                  </a14:imgLayer>
                </a14:imgProps>
              </a:ext>
            </a:extLst>
          </a:blip>
          <a:srcRect l="30262" r="21268"/>
          <a:stretch/>
        </p:blipFill>
        <p:spPr>
          <a:xfrm>
            <a:off x="5394969" y="0"/>
            <a:ext cx="3749030" cy="5143500"/>
          </a:xfrm>
          <a:prstGeom prst="rect">
            <a:avLst/>
          </a:prstGeom>
        </p:spPr>
      </p:pic>
      <p:sp>
        <p:nvSpPr>
          <p:cNvPr id="28" name="Oval 27">
            <a:extLst>
              <a:ext uri="{FF2B5EF4-FFF2-40B4-BE49-F238E27FC236}">
                <a16:creationId xmlns:a16="http://schemas.microsoft.com/office/drawing/2014/main" id="{D89BFBF7-63E7-444F-AE49-12FAA9785D9A}"/>
              </a:ext>
            </a:extLst>
          </p:cNvPr>
          <p:cNvSpPr/>
          <p:nvPr/>
        </p:nvSpPr>
        <p:spPr>
          <a:xfrm>
            <a:off x="688842" y="2308748"/>
            <a:ext cx="134914" cy="134914"/>
          </a:xfrm>
          <a:prstGeom prst="ellipse">
            <a:avLst/>
          </a:prstGeom>
          <a:solidFill>
            <a:srgbClr val="FF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800"/>
              </a:solidFill>
            </a:endParaRPr>
          </a:p>
        </p:txBody>
      </p:sp>
      <p:sp>
        <p:nvSpPr>
          <p:cNvPr id="29" name="Oval 28">
            <a:extLst>
              <a:ext uri="{FF2B5EF4-FFF2-40B4-BE49-F238E27FC236}">
                <a16:creationId xmlns:a16="http://schemas.microsoft.com/office/drawing/2014/main" id="{8BFC5304-AF6C-764B-99EA-8923DA60AA59}"/>
              </a:ext>
            </a:extLst>
          </p:cNvPr>
          <p:cNvSpPr/>
          <p:nvPr/>
        </p:nvSpPr>
        <p:spPr>
          <a:xfrm>
            <a:off x="688842" y="2932113"/>
            <a:ext cx="134914" cy="134914"/>
          </a:xfrm>
          <a:prstGeom prst="ellipse">
            <a:avLst/>
          </a:prstGeom>
          <a:solidFill>
            <a:srgbClr val="FF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800"/>
              </a:solidFill>
            </a:endParaRPr>
          </a:p>
        </p:txBody>
      </p:sp>
      <p:sp>
        <p:nvSpPr>
          <p:cNvPr id="30" name="Oval 29">
            <a:extLst>
              <a:ext uri="{FF2B5EF4-FFF2-40B4-BE49-F238E27FC236}">
                <a16:creationId xmlns:a16="http://schemas.microsoft.com/office/drawing/2014/main" id="{4C56FEA0-BC75-8C4F-835A-A8A956D8002D}"/>
              </a:ext>
            </a:extLst>
          </p:cNvPr>
          <p:cNvSpPr/>
          <p:nvPr/>
        </p:nvSpPr>
        <p:spPr>
          <a:xfrm>
            <a:off x="688842" y="3543908"/>
            <a:ext cx="134914" cy="134914"/>
          </a:xfrm>
          <a:prstGeom prst="ellipse">
            <a:avLst/>
          </a:prstGeom>
          <a:solidFill>
            <a:srgbClr val="FF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800"/>
              </a:solidFill>
            </a:endParaRPr>
          </a:p>
        </p:txBody>
      </p:sp>
      <p:sp>
        <p:nvSpPr>
          <p:cNvPr id="31" name="Oval 30">
            <a:extLst>
              <a:ext uri="{FF2B5EF4-FFF2-40B4-BE49-F238E27FC236}">
                <a16:creationId xmlns:a16="http://schemas.microsoft.com/office/drawing/2014/main" id="{D04D44CE-8FAA-CC4D-AD4E-DC77913DC75A}"/>
              </a:ext>
            </a:extLst>
          </p:cNvPr>
          <p:cNvSpPr/>
          <p:nvPr/>
        </p:nvSpPr>
        <p:spPr>
          <a:xfrm>
            <a:off x="688842" y="4155703"/>
            <a:ext cx="134914" cy="134914"/>
          </a:xfrm>
          <a:prstGeom prst="ellipse">
            <a:avLst/>
          </a:prstGeom>
          <a:solidFill>
            <a:srgbClr val="FF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800"/>
              </a:solidFill>
            </a:endParaRPr>
          </a:p>
        </p:txBody>
      </p:sp>
    </p:spTree>
    <p:extLst>
      <p:ext uri="{BB962C8B-B14F-4D97-AF65-F5344CB8AC3E}">
        <p14:creationId xmlns:p14="http://schemas.microsoft.com/office/powerpoint/2010/main" val="3129280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Understanding Paragraph Vector Model (Doc2Vec)</a:t>
            </a:r>
          </a:p>
        </p:txBody>
      </p:sp>
      <p:pic>
        <p:nvPicPr>
          <p:cNvPr id="77" name="Picture 76">
            <a:extLst>
              <a:ext uri="{FF2B5EF4-FFF2-40B4-BE49-F238E27FC236}">
                <a16:creationId xmlns:a16="http://schemas.microsoft.com/office/drawing/2014/main" id="{5DD39D66-6FF8-8844-8FDC-424D935D836B}"/>
              </a:ext>
            </a:extLst>
          </p:cNvPr>
          <p:cNvPicPr>
            <a:picLocks noChangeAspect="1"/>
          </p:cNvPicPr>
          <p:nvPr/>
        </p:nvPicPr>
        <p:blipFill>
          <a:blip r:embed="rId3"/>
          <a:stretch>
            <a:fillRect/>
          </a:stretch>
        </p:blipFill>
        <p:spPr>
          <a:xfrm>
            <a:off x="8257094" y="0"/>
            <a:ext cx="886906" cy="599426"/>
          </a:xfrm>
          <a:prstGeom prst="rect">
            <a:avLst/>
          </a:prstGeom>
        </p:spPr>
      </p:pic>
      <p:sp>
        <p:nvSpPr>
          <p:cNvPr id="2" name="Rectangle 2">
            <a:extLst>
              <a:ext uri="{FF2B5EF4-FFF2-40B4-BE49-F238E27FC236}">
                <a16:creationId xmlns:a16="http://schemas.microsoft.com/office/drawing/2014/main" id="{D0D48A38-E452-954D-86BC-FE93BD1AE7DD}"/>
              </a:ext>
            </a:extLst>
          </p:cNvPr>
          <p:cNvSpPr>
            <a:spLocks noChangeArrowheads="1"/>
          </p:cNvSpPr>
          <p:nvPr/>
        </p:nvSpPr>
        <p:spPr bwMode="auto">
          <a:xfrm>
            <a:off x="560110" y="1503184"/>
            <a:ext cx="7908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C54ACD30-DF27-FA49-854B-670A6D818B4F}"/>
              </a:ext>
            </a:extLst>
          </p:cNvPr>
          <p:cNvGraphicFramePr>
            <a:graphicFrameLocks noGrp="1"/>
          </p:cNvGraphicFramePr>
          <p:nvPr>
            <p:extLst>
              <p:ext uri="{D42A27DB-BD31-4B8C-83A1-F6EECF244321}">
                <p14:modId xmlns:p14="http://schemas.microsoft.com/office/powerpoint/2010/main" val="2497094099"/>
              </p:ext>
            </p:extLst>
          </p:nvPr>
        </p:nvGraphicFramePr>
        <p:xfrm>
          <a:off x="1266566" y="1572022"/>
          <a:ext cx="6610867" cy="2972551"/>
        </p:xfrm>
        <a:graphic>
          <a:graphicData uri="http://schemas.openxmlformats.org/drawingml/2006/table">
            <a:tbl>
              <a:tblPr firstRow="1" firstCol="1" bandRow="1"/>
              <a:tblGrid>
                <a:gridCol w="2222521">
                  <a:extLst>
                    <a:ext uri="{9D8B030D-6E8A-4147-A177-3AD203B41FA5}">
                      <a16:colId xmlns:a16="http://schemas.microsoft.com/office/drawing/2014/main" val="1068000241"/>
                    </a:ext>
                  </a:extLst>
                </a:gridCol>
                <a:gridCol w="1462782">
                  <a:extLst>
                    <a:ext uri="{9D8B030D-6E8A-4147-A177-3AD203B41FA5}">
                      <a16:colId xmlns:a16="http://schemas.microsoft.com/office/drawing/2014/main" val="2828467776"/>
                    </a:ext>
                  </a:extLst>
                </a:gridCol>
                <a:gridCol w="1462782">
                  <a:extLst>
                    <a:ext uri="{9D8B030D-6E8A-4147-A177-3AD203B41FA5}">
                      <a16:colId xmlns:a16="http://schemas.microsoft.com/office/drawing/2014/main" val="2403667780"/>
                    </a:ext>
                  </a:extLst>
                </a:gridCol>
                <a:gridCol w="1462782">
                  <a:extLst>
                    <a:ext uri="{9D8B030D-6E8A-4147-A177-3AD203B41FA5}">
                      <a16:colId xmlns:a16="http://schemas.microsoft.com/office/drawing/2014/main" val="2620054013"/>
                    </a:ext>
                  </a:extLst>
                </a:gridCol>
              </a:tblGrid>
              <a:tr h="270888">
                <a:tc gridSpan="4">
                  <a:txBody>
                    <a:bodyPr/>
                    <a:lstStyle/>
                    <a:p>
                      <a:pPr algn="l" fontAlgn="t">
                        <a:spcBef>
                          <a:spcPts val="0"/>
                        </a:spcBef>
                        <a:spcAft>
                          <a:spcPts val="0"/>
                        </a:spcAft>
                      </a:pPr>
                      <a:r>
                        <a:rPr lang="en-SG" sz="1200" b="0" i="1"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Comparison of NLP Methods for Feature Extractions on Text</a:t>
                      </a:r>
                      <a:endParaRPr lang="en-SG" sz="1200" b="0" i="1" u="none" strike="noStrike" dirty="0">
                        <a:solidFill>
                          <a:schemeClr val="tx1"/>
                        </a:solidFill>
                        <a:effectLst/>
                        <a:latin typeface="Arial" panose="020B0604020202020204" pitchFamily="34" charset="0"/>
                        <a:cs typeface="Arial" panose="020B0604020202020204" pitchFamily="34" charset="0"/>
                      </a:endParaRPr>
                    </a:p>
                  </a:txBody>
                  <a:tcPr marL="72011" marR="72011" marT="36005" marB="36005">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extLst>
                  <a:ext uri="{0D108BD9-81ED-4DB2-BD59-A6C34878D82A}">
                    <a16:rowId xmlns:a16="http://schemas.microsoft.com/office/drawing/2014/main" val="1202447219"/>
                  </a:ext>
                </a:extLst>
              </a:tr>
              <a:tr h="413729">
                <a:tc>
                  <a:txBody>
                    <a:bodyPr/>
                    <a:lstStyle/>
                    <a:p>
                      <a:pPr algn="l" fontAlgn="t">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Methods</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TF-IDF</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LDA</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SG" sz="1200" b="1"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Doc2Vec</a:t>
                      </a:r>
                      <a:endParaRPr lang="en-SG" sz="1200" b="1"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6756461"/>
                  </a:ext>
                </a:extLst>
              </a:tr>
              <a:tr h="444889">
                <a:tc>
                  <a:txBody>
                    <a:bodyPr/>
                    <a:lstStyle/>
                    <a:p>
                      <a:pPr algn="l"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Type</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Bags-of-Word</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Probabilistic </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1" i="0" u="none" strike="noStrike" dirty="0">
                          <a:solidFill>
                            <a:schemeClr val="tx1"/>
                          </a:solidFill>
                          <a:effectLst/>
                          <a:latin typeface="Arial" panose="020B0604020202020204" pitchFamily="34" charset="0"/>
                          <a:cs typeface="Arial" panose="020B0604020202020204" pitchFamily="34" charset="0"/>
                        </a:rPr>
                        <a:t>Neural Network</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165375"/>
                  </a:ext>
                </a:extLst>
              </a:tr>
              <a:tr h="461325">
                <a:tc>
                  <a:txBody>
                    <a:bodyPr/>
                    <a:lstStyle/>
                    <a:p>
                      <a:pPr algn="l" fontAlgn="ctr">
                        <a:spcBef>
                          <a:spcPts val="0"/>
                        </a:spcBef>
                        <a:spcAft>
                          <a:spcPts val="0"/>
                        </a:spcAft>
                      </a:pPr>
                      <a:r>
                        <a:rPr lang="en-SG" sz="1200" b="0" i="0" u="none" strike="noStrik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Usage</a:t>
                      </a: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Vectorization</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Topic Modelling</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1" i="0" u="none" strike="noStrike" dirty="0">
                          <a:solidFill>
                            <a:schemeClr val="tx1"/>
                          </a:solidFill>
                          <a:effectLst/>
                          <a:latin typeface="Arial" panose="020B0604020202020204" pitchFamily="34" charset="0"/>
                          <a:cs typeface="Arial" panose="020B0604020202020204" pitchFamily="34" charset="0"/>
                        </a:rPr>
                        <a:t>Vectorization</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5618201"/>
                  </a:ext>
                </a:extLst>
              </a:tr>
              <a:tr h="461325">
                <a:tc>
                  <a:txBody>
                    <a:bodyPr/>
                    <a:lstStyle/>
                    <a:p>
                      <a:pPr algn="l"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Semantics</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No</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No</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1" i="0" u="none" strike="noStrike" dirty="0">
                          <a:solidFill>
                            <a:schemeClr val="tx1"/>
                          </a:solidFill>
                          <a:effectLst/>
                          <a:latin typeface="Arial" panose="020B0604020202020204" pitchFamily="34" charset="0"/>
                          <a:cs typeface="Arial" panose="020B0604020202020204" pitchFamily="34" charset="0"/>
                        </a:rPr>
                        <a:t>Yes</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4454300"/>
                  </a:ext>
                </a:extLst>
              </a:tr>
              <a:tr h="461325">
                <a:tc>
                  <a:txBody>
                    <a:bodyPr/>
                    <a:lstStyle/>
                    <a:p>
                      <a:pPr algn="l"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Context</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No</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0" i="0" u="none" strike="noStrike" dirty="0">
                          <a:solidFill>
                            <a:schemeClr val="tx1"/>
                          </a:solidFill>
                          <a:effectLst/>
                          <a:latin typeface="Arial" panose="020B0604020202020204" pitchFamily="34" charset="0"/>
                          <a:cs typeface="Arial" panose="020B0604020202020204" pitchFamily="34" charset="0"/>
                        </a:rPr>
                        <a:t>No</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SG" sz="1200" b="1" i="0" u="none" strike="noStrike" dirty="0">
                          <a:solidFill>
                            <a:schemeClr val="tx1"/>
                          </a:solidFill>
                          <a:effectLst/>
                          <a:latin typeface="Arial" panose="020B0604020202020204" pitchFamily="34" charset="0"/>
                          <a:cs typeface="Arial" panose="020B0604020202020204" pitchFamily="34" charset="0"/>
                        </a:rPr>
                        <a:t>Yes</a:t>
                      </a:r>
                    </a:p>
                  </a:txBody>
                  <a:tcPr marL="92222" marR="92222" marT="12809"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4671614"/>
                  </a:ext>
                </a:extLst>
              </a:tr>
              <a:tr h="459070">
                <a:tc gridSpan="4">
                  <a:txBody>
                    <a:bodyPr/>
                    <a:lstStyle/>
                    <a:p>
                      <a:pPr algn="l" fontAlgn="ctr">
                        <a:lnSpc>
                          <a:spcPct val="200000"/>
                        </a:lnSpc>
                        <a:spcBef>
                          <a:spcPts val="0"/>
                        </a:spcBef>
                        <a:spcAft>
                          <a:spcPts val="0"/>
                        </a:spcAft>
                      </a:pPr>
                      <a:endParaRPr lang="en-SG" sz="1200" b="0" i="0" u="none" strike="noStrike" dirty="0">
                        <a:solidFill>
                          <a:schemeClr val="tx1"/>
                        </a:solidFill>
                        <a:effectLst/>
                        <a:latin typeface="Arial" panose="020B0604020202020204" pitchFamily="34" charset="0"/>
                        <a:cs typeface="Arial" panose="020B0604020202020204" pitchFamily="34" charset="0"/>
                      </a:endParaRPr>
                    </a:p>
                  </a:txBody>
                  <a:tcPr marL="72011" marR="72011" marT="36005" marB="36005">
                    <a:lnL>
                      <a:noFill/>
                    </a:lnL>
                    <a:lnR>
                      <a:noFill/>
                    </a:lnR>
                    <a:lnT w="1270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968788461"/>
                  </a:ext>
                </a:extLst>
              </a:tr>
            </a:tbl>
          </a:graphicData>
        </a:graphic>
      </p:graphicFrame>
      <p:sp>
        <p:nvSpPr>
          <p:cNvPr id="8" name="TextBox 7">
            <a:extLst>
              <a:ext uri="{FF2B5EF4-FFF2-40B4-BE49-F238E27FC236}">
                <a16:creationId xmlns:a16="http://schemas.microsoft.com/office/drawing/2014/main" id="{8C416969-1AEC-4F4C-8E11-4B6B6B3F6E69}"/>
              </a:ext>
            </a:extLst>
          </p:cNvPr>
          <p:cNvSpPr txBox="1"/>
          <p:nvPr/>
        </p:nvSpPr>
        <p:spPr>
          <a:xfrm>
            <a:off x="1177036" y="1094968"/>
            <a:ext cx="1298127" cy="477054"/>
          </a:xfrm>
          <a:prstGeom prst="rect">
            <a:avLst/>
          </a:prstGeom>
          <a:noFill/>
        </p:spPr>
        <p:txBody>
          <a:bodyPr wrap="square" rtlCol="0">
            <a:spAutoFit/>
          </a:bodyPr>
          <a:lstStyle/>
          <a:p>
            <a:pPr algn="ctr"/>
            <a:r>
              <a:rPr lang="en-US" sz="2500" dirty="0">
                <a:solidFill>
                  <a:schemeClr val="tx1"/>
                </a:solidFill>
                <a:latin typeface="DM Serif Display" pitchFamily="2" charset="0"/>
              </a:rPr>
              <a:t>Table 5</a:t>
            </a:r>
          </a:p>
        </p:txBody>
      </p:sp>
      <p:sp>
        <p:nvSpPr>
          <p:cNvPr id="10" name="TextBox 9">
            <a:extLst>
              <a:ext uri="{FF2B5EF4-FFF2-40B4-BE49-F238E27FC236}">
                <a16:creationId xmlns:a16="http://schemas.microsoft.com/office/drawing/2014/main" id="{72A8E656-B352-504A-8116-9E899D5E47F6}"/>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FF8800"/>
                </a:solidFill>
                <a:latin typeface="Arial" panose="020B0604020202020204" pitchFamily="34" charset="0"/>
                <a:cs typeface="Arial" panose="020B0604020202020204" pitchFamily="34" charset="0"/>
              </a:rPr>
              <a:t>TEXT VECTORIZATION     </a:t>
            </a:r>
            <a:r>
              <a:rPr lang="en-US" sz="1050" b="1" dirty="0">
                <a:solidFill>
                  <a:srgbClr val="97A6C2"/>
                </a:solidFill>
                <a:latin typeface="Arial" panose="020B0604020202020204" pitchFamily="34" charset="0"/>
                <a:cs typeface="Arial" panose="020B0604020202020204" pitchFamily="34" charset="0"/>
              </a:rPr>
              <a:t>REVIEW-BASED RECOMMENDERS     BASELINES</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23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body" idx="1"/>
          </p:nvPr>
        </p:nvSpPr>
        <p:spPr>
          <a:xfrm>
            <a:off x="1188750" y="1120859"/>
            <a:ext cx="6766500" cy="3282699"/>
          </a:xfrm>
          <a:prstGeom prst="rect">
            <a:avLst/>
          </a:prstGeom>
        </p:spPr>
        <p:txBody>
          <a:bodyPr spcFirstLastPara="1" wrap="square" lIns="0" tIns="0" rIns="0" bIns="0" anchor="t" anchorCtr="0">
            <a:noAutofit/>
          </a:bodyPr>
          <a:lstStyle/>
          <a:p>
            <a:pPr marL="0" lvl="0" indent="0">
              <a:buNone/>
            </a:pPr>
            <a:r>
              <a:rPr lang="en-SG" sz="2500" dirty="0"/>
              <a:t>Paragraph vectors unlike TF-IDF, Topic Modelling vectors, considers </a:t>
            </a:r>
            <a:r>
              <a:rPr lang="en-SG" sz="2500" dirty="0">
                <a:solidFill>
                  <a:schemeClr val="accent6"/>
                </a:solidFill>
              </a:rPr>
              <a:t>word semantics</a:t>
            </a:r>
            <a:r>
              <a:rPr lang="en-SG" sz="2500" dirty="0"/>
              <a:t> and </a:t>
            </a:r>
            <a:r>
              <a:rPr lang="en-SG" sz="2500" dirty="0">
                <a:solidFill>
                  <a:schemeClr val="accent6"/>
                </a:solidFill>
              </a:rPr>
              <a:t>order</a:t>
            </a:r>
            <a:r>
              <a:rPr lang="en-SG" sz="2500" dirty="0"/>
              <a:t>. </a:t>
            </a:r>
          </a:p>
          <a:p>
            <a:pPr marL="0" lvl="0" indent="0">
              <a:buNone/>
            </a:pPr>
            <a:r>
              <a:rPr lang="en-SG" sz="2500" dirty="0"/>
              <a:t>We can assume that by better capturing the rich information within reviews, we can generate better </a:t>
            </a:r>
            <a:r>
              <a:rPr lang="en-SG" sz="2500" dirty="0">
                <a:solidFill>
                  <a:schemeClr val="accent6"/>
                </a:solidFill>
              </a:rPr>
              <a:t>user and item profile </a:t>
            </a:r>
            <a:r>
              <a:rPr lang="en-SG" sz="2500" dirty="0">
                <a:solidFill>
                  <a:schemeClr val="bg1"/>
                </a:solidFill>
              </a:rPr>
              <a:t>representations.</a:t>
            </a:r>
            <a:endParaRPr sz="2500" dirty="0">
              <a:solidFill>
                <a:schemeClr val="bg1"/>
              </a:solidFill>
            </a:endParaRPr>
          </a:p>
        </p:txBody>
      </p:sp>
      <p:sp>
        <p:nvSpPr>
          <p:cNvPr id="98" name="Google Shape;98;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Overview of Proposed Approaches (ER-CBF &amp; MOD-ECF)</a:t>
            </a:r>
          </a:p>
        </p:txBody>
      </p:sp>
      <p:sp>
        <p:nvSpPr>
          <p:cNvPr id="189" name="TextBox 188">
            <a:extLst>
              <a:ext uri="{FF2B5EF4-FFF2-40B4-BE49-F238E27FC236}">
                <a16:creationId xmlns:a16="http://schemas.microsoft.com/office/drawing/2014/main" id="{BA4546F5-CE8E-5A45-9020-D796C9C51662}"/>
              </a:ext>
            </a:extLst>
          </p:cNvPr>
          <p:cNvSpPr txBox="1"/>
          <p:nvPr/>
        </p:nvSpPr>
        <p:spPr>
          <a:xfrm>
            <a:off x="2817125" y="4458422"/>
            <a:ext cx="3509749" cy="253916"/>
          </a:xfrm>
          <a:prstGeom prst="rect">
            <a:avLst/>
          </a:prstGeom>
          <a:noFill/>
        </p:spPr>
        <p:txBody>
          <a:bodyPr wrap="square" rtlCol="0">
            <a:spAutoFit/>
          </a:bodyPr>
          <a:lstStyle/>
          <a:p>
            <a:pPr algn="ctr"/>
            <a:r>
              <a:rPr lang="en-US" sz="1050" b="1" dirty="0">
                <a:solidFill>
                  <a:schemeClr val="tx1"/>
                </a:solidFill>
                <a:latin typeface="Arial" panose="020B0604020202020204" pitchFamily="34" charset="0"/>
                <a:cs typeface="Arial" panose="020B0604020202020204" pitchFamily="34" charset="0"/>
              </a:rPr>
              <a:t>Figure 3. </a:t>
            </a:r>
            <a:r>
              <a:rPr lang="en-US" sz="1050" dirty="0">
                <a:solidFill>
                  <a:schemeClr val="tx1"/>
                </a:solidFill>
                <a:latin typeface="Arial" panose="020B0604020202020204" pitchFamily="34" charset="0"/>
                <a:cs typeface="Arial" panose="020B0604020202020204" pitchFamily="34" charset="0"/>
              </a:rPr>
              <a:t>Proposed Modelling Process</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grpSp>
        <p:nvGrpSpPr>
          <p:cNvPr id="5" name="Group 4">
            <a:extLst>
              <a:ext uri="{FF2B5EF4-FFF2-40B4-BE49-F238E27FC236}">
                <a16:creationId xmlns:a16="http://schemas.microsoft.com/office/drawing/2014/main" id="{97F919BF-4514-6540-8908-AAF0B5175B4E}"/>
              </a:ext>
            </a:extLst>
          </p:cNvPr>
          <p:cNvGrpSpPr/>
          <p:nvPr/>
        </p:nvGrpSpPr>
        <p:grpSpPr>
          <a:xfrm>
            <a:off x="80211" y="687369"/>
            <a:ext cx="8933215" cy="3768762"/>
            <a:chOff x="80211" y="687369"/>
            <a:chExt cx="8933215" cy="3768762"/>
          </a:xfrm>
        </p:grpSpPr>
        <p:sp>
          <p:nvSpPr>
            <p:cNvPr id="4" name="Round Diagonal Corner of Rectangle 3">
              <a:extLst>
                <a:ext uri="{FF2B5EF4-FFF2-40B4-BE49-F238E27FC236}">
                  <a16:creationId xmlns:a16="http://schemas.microsoft.com/office/drawing/2014/main" id="{F24EB590-D10F-7343-B9CD-A26B3651EFAA}"/>
                </a:ext>
              </a:extLst>
            </p:cNvPr>
            <p:cNvSpPr/>
            <p:nvPr/>
          </p:nvSpPr>
          <p:spPr>
            <a:xfrm>
              <a:off x="1231932" y="3250282"/>
              <a:ext cx="4527517" cy="1145040"/>
            </a:xfrm>
            <a:prstGeom prst="round2DiagRect">
              <a:avLst/>
            </a:prstGeom>
            <a:solidFill>
              <a:srgbClr val="AA8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73AC8EF-0412-2C46-81AB-55D2ED7F634E}"/>
                </a:ext>
              </a:extLst>
            </p:cNvPr>
            <p:cNvPicPr>
              <a:picLocks noChangeAspect="1"/>
            </p:cNvPicPr>
            <p:nvPr/>
          </p:nvPicPr>
          <p:blipFill>
            <a:blip r:embed="rId4"/>
            <a:srcRect/>
            <a:stretch/>
          </p:blipFill>
          <p:spPr>
            <a:xfrm>
              <a:off x="130574" y="687369"/>
              <a:ext cx="8882852" cy="3768762"/>
            </a:xfrm>
            <a:prstGeom prst="rect">
              <a:avLst/>
            </a:prstGeom>
          </p:spPr>
        </p:pic>
        <p:sp>
          <p:nvSpPr>
            <p:cNvPr id="2" name="TextBox 1">
              <a:extLst>
                <a:ext uri="{FF2B5EF4-FFF2-40B4-BE49-F238E27FC236}">
                  <a16:creationId xmlns:a16="http://schemas.microsoft.com/office/drawing/2014/main" id="{62320327-CAB2-CD43-91B9-B5C40211BAC4}"/>
                </a:ext>
              </a:extLst>
            </p:cNvPr>
            <p:cNvSpPr txBox="1"/>
            <p:nvPr/>
          </p:nvSpPr>
          <p:spPr>
            <a:xfrm>
              <a:off x="80211" y="4047841"/>
              <a:ext cx="978568" cy="215444"/>
            </a:xfrm>
            <a:prstGeom prst="rect">
              <a:avLst/>
            </a:prstGeom>
            <a:noFill/>
          </p:spPr>
          <p:txBody>
            <a:bodyPr wrap="square" rtlCol="0">
              <a:spAutoFit/>
            </a:bodyPr>
            <a:lstStyle/>
            <a:p>
              <a:r>
                <a:rPr lang="en-US" sz="800" dirty="0"/>
                <a:t>(see Appendix B)</a:t>
              </a:r>
            </a:p>
          </p:txBody>
        </p:sp>
        <p:sp>
          <p:nvSpPr>
            <p:cNvPr id="9" name="TextBox 8">
              <a:extLst>
                <a:ext uri="{FF2B5EF4-FFF2-40B4-BE49-F238E27FC236}">
                  <a16:creationId xmlns:a16="http://schemas.microsoft.com/office/drawing/2014/main" id="{7F267B64-76EF-E840-82B3-387B7AD085C6}"/>
                </a:ext>
              </a:extLst>
            </p:cNvPr>
            <p:cNvSpPr txBox="1"/>
            <p:nvPr/>
          </p:nvSpPr>
          <p:spPr>
            <a:xfrm>
              <a:off x="80211" y="2824391"/>
              <a:ext cx="978568" cy="215444"/>
            </a:xfrm>
            <a:prstGeom prst="rect">
              <a:avLst/>
            </a:prstGeom>
            <a:noFill/>
          </p:spPr>
          <p:txBody>
            <a:bodyPr wrap="square" rtlCol="0">
              <a:spAutoFit/>
            </a:bodyPr>
            <a:lstStyle/>
            <a:p>
              <a:r>
                <a:rPr lang="en-US" sz="800" dirty="0"/>
                <a:t>(see Appendix A)</a:t>
              </a:r>
            </a:p>
          </p:txBody>
        </p:sp>
      </p:grpSp>
      <p:sp>
        <p:nvSpPr>
          <p:cNvPr id="13" name="TextBox 12">
            <a:extLst>
              <a:ext uri="{FF2B5EF4-FFF2-40B4-BE49-F238E27FC236}">
                <a16:creationId xmlns:a16="http://schemas.microsoft.com/office/drawing/2014/main" id="{E9D04A87-D5D8-E045-9715-914650A6DE62}"/>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TEXT VECTORIZATION     </a:t>
            </a:r>
            <a:r>
              <a:rPr lang="en-US" sz="1050" b="1" dirty="0">
                <a:solidFill>
                  <a:srgbClr val="FF8800"/>
                </a:solidFill>
                <a:latin typeface="Arial" panose="020B0604020202020204" pitchFamily="34" charset="0"/>
                <a:cs typeface="Arial" panose="020B0604020202020204" pitchFamily="34" charset="0"/>
              </a:rPr>
              <a:t>REVIEW-BASED RECOMMENDERS     </a:t>
            </a:r>
            <a:r>
              <a:rPr lang="en-US" sz="1050" b="1" dirty="0">
                <a:solidFill>
                  <a:srgbClr val="97A6C2"/>
                </a:solidFill>
                <a:latin typeface="Arial" panose="020B0604020202020204" pitchFamily="34" charset="0"/>
                <a:cs typeface="Arial" panose="020B0604020202020204" pitchFamily="34" charset="0"/>
              </a:rPr>
              <a:t>BASELINES</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4993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Baseline Comparisons</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sp>
        <p:nvSpPr>
          <p:cNvPr id="7" name="Google Shape;138;p24">
            <a:extLst>
              <a:ext uri="{FF2B5EF4-FFF2-40B4-BE49-F238E27FC236}">
                <a16:creationId xmlns:a16="http://schemas.microsoft.com/office/drawing/2014/main" id="{4816F22C-3BBC-FA45-BBFA-951ADC0FE0DA}"/>
              </a:ext>
            </a:extLst>
          </p:cNvPr>
          <p:cNvSpPr txBox="1">
            <a:spLocks/>
          </p:cNvSpPr>
          <p:nvPr/>
        </p:nvSpPr>
        <p:spPr>
          <a:xfrm>
            <a:off x="1334086" y="2148363"/>
            <a:ext cx="2031600" cy="1567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SG" b="1" dirty="0">
                <a:solidFill>
                  <a:schemeClr val="tx1"/>
                </a:solidFill>
              </a:rPr>
              <a:t>Traditional</a:t>
            </a:r>
          </a:p>
          <a:p>
            <a:pPr marL="285750" indent="-285750">
              <a:spcBef>
                <a:spcPts val="600"/>
              </a:spcBef>
              <a:buFont typeface="Arial" panose="020B0604020202020204" pitchFamily="34" charset="0"/>
              <a:buChar char="•"/>
            </a:pPr>
            <a:r>
              <a:rPr lang="en-SG" dirty="0">
                <a:solidFill>
                  <a:schemeClr val="tx1"/>
                </a:solidFill>
              </a:rPr>
              <a:t>User-based Collaborative Filtering (UB-CF)</a:t>
            </a:r>
          </a:p>
          <a:p>
            <a:pPr marL="285750" indent="-285750">
              <a:spcBef>
                <a:spcPts val="600"/>
              </a:spcBef>
              <a:buFont typeface="Arial" panose="020B0604020202020204" pitchFamily="34" charset="0"/>
              <a:buChar char="•"/>
            </a:pPr>
            <a:endParaRPr lang="en-SG" dirty="0">
              <a:solidFill>
                <a:schemeClr val="tx1"/>
              </a:solidFill>
            </a:endParaRPr>
          </a:p>
          <a:p>
            <a:pPr marL="285750" indent="-285750">
              <a:spcBef>
                <a:spcPts val="600"/>
              </a:spcBef>
              <a:buFont typeface="Arial" panose="020B0604020202020204" pitchFamily="34" charset="0"/>
              <a:buChar char="•"/>
            </a:pPr>
            <a:r>
              <a:rPr lang="en-SG" dirty="0">
                <a:solidFill>
                  <a:schemeClr val="tx1"/>
                </a:solidFill>
              </a:rPr>
              <a:t>FunkSVD (Matrix Factorization)</a:t>
            </a:r>
          </a:p>
        </p:txBody>
      </p:sp>
      <p:sp>
        <p:nvSpPr>
          <p:cNvPr id="9" name="Google Shape;139;p24">
            <a:extLst>
              <a:ext uri="{FF2B5EF4-FFF2-40B4-BE49-F238E27FC236}">
                <a16:creationId xmlns:a16="http://schemas.microsoft.com/office/drawing/2014/main" id="{C5FDBF6C-6E13-DB4E-A4A7-29A5D1DE47A2}"/>
              </a:ext>
            </a:extLst>
          </p:cNvPr>
          <p:cNvSpPr txBox="1">
            <a:spLocks/>
          </p:cNvSpPr>
          <p:nvPr/>
        </p:nvSpPr>
        <p:spPr>
          <a:xfrm>
            <a:off x="3669414" y="2148363"/>
            <a:ext cx="2031600" cy="1567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SG" b="1" dirty="0">
                <a:solidFill>
                  <a:schemeClr val="tx1"/>
                </a:solidFill>
              </a:rPr>
              <a:t>Previous Work</a:t>
            </a:r>
          </a:p>
          <a:p>
            <a:pPr marL="285750" indent="-285750">
              <a:spcBef>
                <a:spcPts val="600"/>
              </a:spcBef>
              <a:buFont typeface="Arial" panose="020B0604020202020204" pitchFamily="34" charset="0"/>
              <a:buChar char="•"/>
            </a:pPr>
            <a:r>
              <a:rPr lang="en-SG" dirty="0">
                <a:solidFill>
                  <a:schemeClr val="tx1"/>
                </a:solidFill>
              </a:rPr>
              <a:t>Topic-initialized Matrix Factorization (TI-MF)</a:t>
            </a:r>
          </a:p>
          <a:p>
            <a:pPr marL="444500" indent="-265113">
              <a:spcBef>
                <a:spcPts val="600"/>
              </a:spcBef>
              <a:buFont typeface="Wingdings" pitchFamily="2" charset="2"/>
              <a:buChar char="Ø"/>
            </a:pPr>
            <a:r>
              <a:rPr lang="en-SG" dirty="0">
                <a:solidFill>
                  <a:schemeClr val="tx1"/>
                </a:solidFill>
              </a:rPr>
              <a:t>Initializing FunkSVD using Topic Modelling vectors</a:t>
            </a:r>
          </a:p>
          <a:p>
            <a:pPr marL="444500" indent="-265113">
              <a:spcBef>
                <a:spcPts val="600"/>
              </a:spcBef>
              <a:buFont typeface="Wingdings" pitchFamily="2" charset="2"/>
              <a:buChar char="Ø"/>
            </a:pPr>
            <a:r>
              <a:rPr lang="en-SG" dirty="0">
                <a:solidFill>
                  <a:schemeClr val="tx1"/>
                </a:solidFill>
              </a:rPr>
              <a:t>Similar to Peña et al. (2020) </a:t>
            </a:r>
          </a:p>
        </p:txBody>
      </p:sp>
      <p:sp>
        <p:nvSpPr>
          <p:cNvPr id="10" name="Google Shape;140;p24">
            <a:extLst>
              <a:ext uri="{FF2B5EF4-FFF2-40B4-BE49-F238E27FC236}">
                <a16:creationId xmlns:a16="http://schemas.microsoft.com/office/drawing/2014/main" id="{DD4DE3BB-C929-9043-BAF3-546648F44514}"/>
              </a:ext>
            </a:extLst>
          </p:cNvPr>
          <p:cNvSpPr txBox="1">
            <a:spLocks/>
          </p:cNvSpPr>
          <p:nvPr/>
        </p:nvSpPr>
        <p:spPr>
          <a:xfrm>
            <a:off x="6004741" y="2148363"/>
            <a:ext cx="2031600" cy="1567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SG" b="1" dirty="0">
                <a:solidFill>
                  <a:schemeClr val="tx1"/>
                </a:solidFill>
              </a:rPr>
              <a:t>Random</a:t>
            </a:r>
          </a:p>
          <a:p>
            <a:pPr marL="285750" indent="-285750">
              <a:spcBef>
                <a:spcPts val="600"/>
              </a:spcBef>
              <a:buFont typeface="Arial" panose="020B0604020202020204" pitchFamily="34" charset="0"/>
              <a:buChar char="•"/>
            </a:pPr>
            <a:r>
              <a:rPr lang="en-SG" dirty="0">
                <a:solidFill>
                  <a:schemeClr val="tx1"/>
                </a:solidFill>
              </a:rPr>
              <a:t>Random Normal</a:t>
            </a:r>
          </a:p>
          <a:p>
            <a:pPr marL="534988" lvl="3" indent="-265113">
              <a:spcBef>
                <a:spcPts val="600"/>
              </a:spcBef>
              <a:buFont typeface="Wingdings" pitchFamily="2" charset="2"/>
              <a:buChar char="Ø"/>
            </a:pPr>
            <a:r>
              <a:rPr lang="en-SG" dirty="0">
                <a:solidFill>
                  <a:schemeClr val="tx1"/>
                </a:solidFill>
              </a:rPr>
              <a:t>Predict random ratings given normal distribution.</a:t>
            </a:r>
          </a:p>
        </p:txBody>
      </p:sp>
      <p:sp>
        <p:nvSpPr>
          <p:cNvPr id="12" name="Google Shape;137;p24">
            <a:extLst>
              <a:ext uri="{FF2B5EF4-FFF2-40B4-BE49-F238E27FC236}">
                <a16:creationId xmlns:a16="http://schemas.microsoft.com/office/drawing/2014/main" id="{2A6EDC81-1B73-1243-B356-5C0015B4BE59}"/>
              </a:ext>
            </a:extLst>
          </p:cNvPr>
          <p:cNvSpPr txBox="1">
            <a:spLocks/>
          </p:cNvSpPr>
          <p:nvPr/>
        </p:nvSpPr>
        <p:spPr>
          <a:xfrm>
            <a:off x="1188750" y="1174790"/>
            <a:ext cx="6766500" cy="655919"/>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4500" b="1" dirty="0">
                <a:solidFill>
                  <a:schemeClr val="tx1"/>
                </a:solidFill>
                <a:latin typeface="DM Serif Display" pitchFamily="2" charset="0"/>
              </a:rPr>
              <a:t>“</a:t>
            </a:r>
            <a:r>
              <a:rPr lang="en-SG" sz="4500" b="1" dirty="0">
                <a:solidFill>
                  <a:srgbClr val="FF8800"/>
                </a:solidFill>
                <a:latin typeface="DM Serif Display" pitchFamily="2" charset="0"/>
              </a:rPr>
              <a:t>Baseline</a:t>
            </a:r>
            <a:r>
              <a:rPr lang="en-SG" sz="4500" b="1" dirty="0">
                <a:solidFill>
                  <a:schemeClr val="tx1"/>
                </a:solidFill>
                <a:latin typeface="DM Serif Display" pitchFamily="2" charset="0"/>
              </a:rPr>
              <a:t> Comparisons</a:t>
            </a:r>
          </a:p>
        </p:txBody>
      </p:sp>
      <p:sp>
        <p:nvSpPr>
          <p:cNvPr id="14" name="TextBox 13">
            <a:extLst>
              <a:ext uri="{FF2B5EF4-FFF2-40B4-BE49-F238E27FC236}">
                <a16:creationId xmlns:a16="http://schemas.microsoft.com/office/drawing/2014/main" id="{1571EE4B-E0CD-8140-80BF-E13E4F395E95}"/>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TEXT VECTORIZATION     REVIEW-BASED RECOMMENDERS     </a:t>
            </a:r>
            <a:r>
              <a:rPr lang="en-US" sz="1050" b="1" dirty="0">
                <a:solidFill>
                  <a:srgbClr val="FF8800"/>
                </a:solidFill>
                <a:latin typeface="Arial" panose="020B0604020202020204" pitchFamily="34" charset="0"/>
                <a:cs typeface="Arial" panose="020B0604020202020204" pitchFamily="34" charset="0"/>
              </a:rPr>
              <a:t>BASELINES</a:t>
            </a:r>
            <a:endParaRPr lang="en-US" sz="1050" dirty="0">
              <a:solidFill>
                <a:srgbClr val="FF88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843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6"/>
                </a:solidFill>
              </a:rPr>
              <a:t>5</a:t>
            </a:r>
            <a:r>
              <a:rPr lang="en" sz="3600" dirty="0">
                <a:solidFill>
                  <a:schemeClr val="accent6"/>
                </a:solidFill>
              </a:rPr>
              <a:t>.</a:t>
            </a:r>
            <a:br>
              <a:rPr lang="en" dirty="0">
                <a:solidFill>
                  <a:schemeClr val="accent6"/>
                </a:solidFill>
              </a:rPr>
            </a:br>
            <a:r>
              <a:rPr lang="en" dirty="0">
                <a:solidFill>
                  <a:schemeClr val="bg1"/>
                </a:solidFill>
              </a:rPr>
              <a:t>Evaluation</a:t>
            </a:r>
            <a:endParaRPr dirty="0"/>
          </a:p>
        </p:txBody>
      </p:sp>
      <p:sp>
        <p:nvSpPr>
          <p:cNvPr id="92" name="Google Shape;92;p19"/>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Evaluating the Recommender System’s Performance</a:t>
            </a:r>
            <a:endParaRPr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6823B20-1BA8-BD48-A4A2-B4E6B35D3F1E}"/>
              </a:ext>
            </a:extLst>
          </p:cNvPr>
          <p:cNvPicPr>
            <a:picLocks noChangeAspect="1"/>
          </p:cNvPicPr>
          <p:nvPr/>
        </p:nvPicPr>
        <p:blipFill>
          <a:blip r:embed="rId3"/>
          <a:stretch>
            <a:fillRect/>
          </a:stretch>
        </p:blipFill>
        <p:spPr>
          <a:xfrm>
            <a:off x="8257094" y="0"/>
            <a:ext cx="886906" cy="599426"/>
          </a:xfrm>
          <a:prstGeom prst="rect">
            <a:avLst/>
          </a:prstGeom>
        </p:spPr>
      </p:pic>
    </p:spTree>
    <p:extLst>
      <p:ext uri="{BB962C8B-B14F-4D97-AF65-F5344CB8AC3E}">
        <p14:creationId xmlns:p14="http://schemas.microsoft.com/office/powerpoint/2010/main" val="2556357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Experimental Setup</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sp>
        <p:nvSpPr>
          <p:cNvPr id="9" name="Google Shape;137;p24">
            <a:extLst>
              <a:ext uri="{FF2B5EF4-FFF2-40B4-BE49-F238E27FC236}">
                <a16:creationId xmlns:a16="http://schemas.microsoft.com/office/drawing/2014/main" id="{5BE9CC78-DFE3-934A-A2F7-527D92CB899B}"/>
              </a:ext>
            </a:extLst>
          </p:cNvPr>
          <p:cNvSpPr txBox="1">
            <a:spLocks/>
          </p:cNvSpPr>
          <p:nvPr/>
        </p:nvSpPr>
        <p:spPr>
          <a:xfrm>
            <a:off x="1188750" y="844551"/>
            <a:ext cx="6766500" cy="15675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4500" b="1" dirty="0">
                <a:solidFill>
                  <a:schemeClr val="tx1"/>
                </a:solidFill>
                <a:latin typeface="DM Serif Display" pitchFamily="2" charset="0"/>
              </a:rPr>
              <a:t>“Predict </a:t>
            </a:r>
            <a:r>
              <a:rPr lang="en-SG" sz="4500" b="1" dirty="0">
                <a:solidFill>
                  <a:schemeClr val="accent6"/>
                </a:solidFill>
                <a:latin typeface="DM Serif Display" pitchFamily="2" charset="0"/>
              </a:rPr>
              <a:t>future</a:t>
            </a:r>
            <a:r>
              <a:rPr lang="en-SG" sz="4500" b="1" dirty="0">
                <a:solidFill>
                  <a:schemeClr val="tx1"/>
                </a:solidFill>
                <a:latin typeface="DM Serif Display" pitchFamily="2" charset="0"/>
              </a:rPr>
              <a:t> purchases based on </a:t>
            </a:r>
            <a:r>
              <a:rPr lang="en-SG" sz="4500" b="1" dirty="0">
                <a:solidFill>
                  <a:schemeClr val="accent6"/>
                </a:solidFill>
                <a:latin typeface="DM Serif Display" pitchFamily="2" charset="0"/>
              </a:rPr>
              <a:t>past</a:t>
            </a:r>
            <a:r>
              <a:rPr lang="en-SG" sz="4500" b="1" dirty="0">
                <a:solidFill>
                  <a:schemeClr val="tx1"/>
                </a:solidFill>
                <a:latin typeface="DM Serif Display" pitchFamily="2" charset="0"/>
              </a:rPr>
              <a:t> purchases”</a:t>
            </a:r>
          </a:p>
        </p:txBody>
      </p:sp>
      <p:sp>
        <p:nvSpPr>
          <p:cNvPr id="10" name="Google Shape;138;p24">
            <a:extLst>
              <a:ext uri="{FF2B5EF4-FFF2-40B4-BE49-F238E27FC236}">
                <a16:creationId xmlns:a16="http://schemas.microsoft.com/office/drawing/2014/main" id="{20A04D8D-A8F3-5341-84EE-B9F1529E8FBD}"/>
              </a:ext>
            </a:extLst>
          </p:cNvPr>
          <p:cNvSpPr txBox="1">
            <a:spLocks/>
          </p:cNvSpPr>
          <p:nvPr/>
        </p:nvSpPr>
        <p:spPr>
          <a:xfrm>
            <a:off x="1188750" y="2667601"/>
            <a:ext cx="2031600" cy="1567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SG" b="1" dirty="0">
                <a:solidFill>
                  <a:schemeClr val="tx1"/>
                </a:solidFill>
              </a:rPr>
              <a:t>Why</a:t>
            </a:r>
          </a:p>
          <a:p>
            <a:pPr>
              <a:spcBef>
                <a:spcPts val="600"/>
              </a:spcBef>
            </a:pPr>
            <a:r>
              <a:rPr lang="en-SG" dirty="0">
                <a:solidFill>
                  <a:schemeClr val="tx1"/>
                </a:solidFill>
              </a:rPr>
              <a:t>Generate Top-</a:t>
            </a:r>
            <a:r>
              <a:rPr lang="en-SG" i="1" dirty="0">
                <a:solidFill>
                  <a:schemeClr val="tx1"/>
                </a:solidFill>
              </a:rPr>
              <a:t>N</a:t>
            </a:r>
            <a:r>
              <a:rPr lang="en-SG" dirty="0">
                <a:solidFill>
                  <a:schemeClr val="tx1"/>
                </a:solidFill>
              </a:rPr>
              <a:t> recommendations and compare to latest holdout test items based on user’s purchase history, mimicking a </a:t>
            </a:r>
            <a:r>
              <a:rPr lang="en-SG" b="1" dirty="0">
                <a:solidFill>
                  <a:schemeClr val="accent6"/>
                </a:solidFill>
              </a:rPr>
              <a:t>typical consumer lifecycle.</a:t>
            </a:r>
          </a:p>
        </p:txBody>
      </p:sp>
      <p:sp>
        <p:nvSpPr>
          <p:cNvPr id="12" name="Google Shape;139;p24">
            <a:extLst>
              <a:ext uri="{FF2B5EF4-FFF2-40B4-BE49-F238E27FC236}">
                <a16:creationId xmlns:a16="http://schemas.microsoft.com/office/drawing/2014/main" id="{01C5957A-4535-A54A-B509-17EE2537C51E}"/>
              </a:ext>
            </a:extLst>
          </p:cNvPr>
          <p:cNvSpPr txBox="1">
            <a:spLocks/>
          </p:cNvSpPr>
          <p:nvPr/>
        </p:nvSpPr>
        <p:spPr>
          <a:xfrm>
            <a:off x="3524078" y="2667601"/>
            <a:ext cx="2031600" cy="1567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SG" b="1" dirty="0">
                <a:solidFill>
                  <a:schemeClr val="tx1"/>
                </a:solidFill>
              </a:rPr>
              <a:t>How</a:t>
            </a:r>
          </a:p>
          <a:p>
            <a:pPr>
              <a:spcBef>
                <a:spcPts val="600"/>
              </a:spcBef>
            </a:pPr>
            <a:r>
              <a:rPr lang="en-SG" dirty="0">
                <a:solidFill>
                  <a:schemeClr val="tx1"/>
                </a:solidFill>
              </a:rPr>
              <a:t>Order user’s rating history chronologically based on </a:t>
            </a:r>
            <a:r>
              <a:rPr lang="en-SG" i="1" dirty="0">
                <a:solidFill>
                  <a:schemeClr val="tx1"/>
                </a:solidFill>
              </a:rPr>
              <a:t>review time</a:t>
            </a:r>
            <a:r>
              <a:rPr lang="en-SG" dirty="0">
                <a:solidFill>
                  <a:schemeClr val="tx1"/>
                </a:solidFill>
              </a:rPr>
              <a:t>, and split history by </a:t>
            </a:r>
            <a:r>
              <a:rPr lang="en-SG" b="1" dirty="0">
                <a:solidFill>
                  <a:schemeClr val="accent6"/>
                </a:solidFill>
              </a:rPr>
              <a:t>70/30 </a:t>
            </a:r>
            <a:r>
              <a:rPr lang="en-SG" dirty="0">
                <a:solidFill>
                  <a:schemeClr val="tx1"/>
                </a:solidFill>
              </a:rPr>
              <a:t>ratio, leaving 30% of the items for evaluation.</a:t>
            </a:r>
          </a:p>
        </p:txBody>
      </p:sp>
      <p:sp>
        <p:nvSpPr>
          <p:cNvPr id="13" name="Google Shape;140;p24">
            <a:extLst>
              <a:ext uri="{FF2B5EF4-FFF2-40B4-BE49-F238E27FC236}">
                <a16:creationId xmlns:a16="http://schemas.microsoft.com/office/drawing/2014/main" id="{6079E8D1-8662-E54E-91F3-ED8A6217D26D}"/>
              </a:ext>
            </a:extLst>
          </p:cNvPr>
          <p:cNvSpPr txBox="1">
            <a:spLocks/>
          </p:cNvSpPr>
          <p:nvPr/>
        </p:nvSpPr>
        <p:spPr>
          <a:xfrm>
            <a:off x="5859405" y="2667601"/>
            <a:ext cx="2031600" cy="1567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SG" b="1" dirty="0">
                <a:solidFill>
                  <a:schemeClr val="tx1"/>
                </a:solidFill>
              </a:rPr>
              <a:t>Caveat</a:t>
            </a:r>
          </a:p>
          <a:p>
            <a:pPr>
              <a:spcBef>
                <a:spcPts val="600"/>
              </a:spcBef>
            </a:pPr>
            <a:r>
              <a:rPr lang="en-SG" dirty="0">
                <a:solidFill>
                  <a:schemeClr val="tx1"/>
                </a:solidFill>
              </a:rPr>
              <a:t>Minimal user history should have </a:t>
            </a:r>
            <a:r>
              <a:rPr lang="en-SG" b="1" dirty="0">
                <a:solidFill>
                  <a:schemeClr val="accent6"/>
                </a:solidFill>
              </a:rPr>
              <a:t>two items </a:t>
            </a:r>
            <a:r>
              <a:rPr lang="en-SG" dirty="0">
                <a:solidFill>
                  <a:schemeClr val="tx1"/>
                </a:solidFill>
              </a:rPr>
              <a:t>to allow possible splitting. User and item in test set should both appear in the train set. </a:t>
            </a:r>
          </a:p>
          <a:p>
            <a:pPr>
              <a:spcBef>
                <a:spcPts val="600"/>
              </a:spcBef>
            </a:pPr>
            <a:endParaRPr lang="en-SG" dirty="0">
              <a:solidFill>
                <a:schemeClr val="tx1"/>
              </a:solidFill>
            </a:endParaRPr>
          </a:p>
        </p:txBody>
      </p:sp>
      <p:sp>
        <p:nvSpPr>
          <p:cNvPr id="15" name="TextBox 14">
            <a:extLst>
              <a:ext uri="{FF2B5EF4-FFF2-40B4-BE49-F238E27FC236}">
                <a16:creationId xmlns:a16="http://schemas.microsoft.com/office/drawing/2014/main" id="{49C3E36A-6C97-1D49-9D92-EF10584BE54A}"/>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FF8800"/>
                </a:solidFill>
                <a:latin typeface="Arial" panose="020B0604020202020204" pitchFamily="34" charset="0"/>
                <a:cs typeface="Arial" panose="020B0604020202020204" pitchFamily="34" charset="0"/>
              </a:rPr>
              <a:t>EXPERIMENTAL SETUP     </a:t>
            </a:r>
            <a:r>
              <a:rPr lang="en-US" sz="1050" b="1" dirty="0">
                <a:solidFill>
                  <a:srgbClr val="97A6C2"/>
                </a:solidFill>
                <a:latin typeface="Arial" panose="020B0604020202020204" pitchFamily="34" charset="0"/>
                <a:cs typeface="Arial" panose="020B0604020202020204" pitchFamily="34" charset="0"/>
              </a:rPr>
              <a:t>METRICS     RESULTS    FINDINGS &amp; DISCUSSION</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402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Evaluation Metrics</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BC51629-91ED-124B-9788-42D539958CB8}"/>
                  </a:ext>
                </a:extLst>
              </p:cNvPr>
              <p:cNvSpPr/>
              <p:nvPr/>
            </p:nvSpPr>
            <p:spPr>
              <a:xfrm>
                <a:off x="1243076" y="1910280"/>
                <a:ext cx="6657848" cy="501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R</m:t>
                      </m:r>
                      <m:r>
                        <m:rPr>
                          <m:sty m:val="p"/>
                        </m:rPr>
                        <a:rPr lang="en-US" b="0" i="0" smtClean="0">
                          <a:latin typeface="Cambria Math" panose="02040503050406030204" pitchFamily="18" charset="0"/>
                        </a:rPr>
                        <m:t>ecall</m:t>
                      </m:r>
                      <m:r>
                        <a:rPr lang="en-US">
                          <a:latin typeface="Cambria Math" panose="02040503050406030204" pitchFamily="18" charset="0"/>
                        </a:rPr>
                        <m:t>@</m:t>
                      </m:r>
                      <m:r>
                        <a:rPr lang="en-US" i="1">
                          <a:latin typeface="Cambria Math" panose="02040503050406030204" pitchFamily="18" charset="0"/>
                        </a:rPr>
                        <m:t>𝑁</m:t>
                      </m:r>
                      <m:r>
                        <a:rPr lang="en-US">
                          <a:latin typeface="Cambria Math" panose="02040503050406030204" pitchFamily="18" charset="0"/>
                        </a:rPr>
                        <m:t>= </m:t>
                      </m:r>
                      <m:f>
                        <m:fPr>
                          <m:ctrlPr>
                            <a:rPr lang="en-US" b="1" i="1">
                              <a:solidFill>
                                <a:srgbClr val="836967"/>
                              </a:solidFill>
                              <a:latin typeface="Cambria Math" panose="02040503050406030204" pitchFamily="18" charset="0"/>
                            </a:rPr>
                          </m:ctrlPr>
                        </m:fPr>
                        <m:num>
                          <m:r>
                            <a:rPr lang="en-US" b="1">
                              <a:latin typeface="Cambria Math" panose="02040503050406030204" pitchFamily="18" charset="0"/>
                            </a:rPr>
                            <m:t># </m:t>
                          </m:r>
                          <m:r>
                            <a:rPr lang="en-US" b="1" i="1">
                              <a:latin typeface="Cambria Math" panose="02040503050406030204" pitchFamily="18" charset="0"/>
                            </a:rPr>
                            <m:t>𝒓𝒆𝒍𝒆𝒗𝒂𝒏𝒕</m:t>
                          </m:r>
                          <m:r>
                            <a:rPr lang="en-US" b="1">
                              <a:latin typeface="Cambria Math" panose="02040503050406030204" pitchFamily="18" charset="0"/>
                            </a:rPr>
                            <m:t> </m:t>
                          </m:r>
                          <m:r>
                            <a:rPr lang="en-US" b="1" i="1">
                              <a:latin typeface="Cambria Math" panose="02040503050406030204" pitchFamily="18" charset="0"/>
                            </a:rPr>
                            <m:t>𝒊𝒕𝒆𝒎𝒔</m:t>
                          </m:r>
                          <m:r>
                            <a:rPr lang="en-US" b="1">
                              <a:latin typeface="Cambria Math" panose="02040503050406030204" pitchFamily="18" charset="0"/>
                            </a:rPr>
                            <m:t> </m:t>
                          </m:r>
                          <m:r>
                            <a:rPr lang="en-US" b="1" i="1">
                              <a:latin typeface="Cambria Math" panose="02040503050406030204" pitchFamily="18" charset="0"/>
                            </a:rPr>
                            <m:t>𝒓𝒆𝒄𝒐𝒎𝒎𝒆𝒏𝒅𝒆𝒅</m:t>
                          </m:r>
                        </m:num>
                        <m:den>
                          <m:r>
                            <a:rPr lang="en-US" b="1">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𝒓𝒆𝒍𝒆𝒗𝒂𝒏𝒕</m:t>
                          </m:r>
                          <m:r>
                            <a:rPr lang="en-US" b="1" i="1" smtClean="0">
                              <a:latin typeface="Cambria Math" panose="02040503050406030204" pitchFamily="18" charset="0"/>
                            </a:rPr>
                            <m:t> </m:t>
                          </m:r>
                          <m:r>
                            <a:rPr lang="en-US" b="1" i="1" smtClean="0">
                              <a:latin typeface="Cambria Math" panose="02040503050406030204" pitchFamily="18" charset="0"/>
                            </a:rPr>
                            <m:t>𝒊𝒕𝒆𝒎𝒔</m:t>
                          </m:r>
                        </m:den>
                      </m:f>
                      <m:r>
                        <a:rPr lang="en-US" b="0" i="0" smtClean="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a:latin typeface="Cambria Math" panose="02040503050406030204" pitchFamily="18" charset="0"/>
                            </a:rPr>
                            <m:t># </m:t>
                          </m:r>
                          <m:r>
                            <a:rPr lang="en-US" b="0" i="1" smtClean="0">
                              <a:latin typeface="Cambria Math" panose="02040503050406030204" pitchFamily="18" charset="0"/>
                            </a:rPr>
                            <m:t>𝑡𝑒𝑠𝑡</m:t>
                          </m:r>
                          <m:r>
                            <a:rPr lang="en-US" b="0" i="1" smtClean="0">
                              <a:latin typeface="Cambria Math" panose="02040503050406030204" pitchFamily="18" charset="0"/>
                            </a:rPr>
                            <m:t> </m:t>
                          </m:r>
                          <m:r>
                            <a:rPr lang="en-US" b="0" i="1" smtClean="0">
                              <a:latin typeface="Cambria Math" panose="02040503050406030204" pitchFamily="18" charset="0"/>
                            </a:rPr>
                            <m:t>𝑠𝑒𝑡</m:t>
                          </m:r>
                          <m:r>
                            <a:rPr lang="en-US" i="1">
                              <a:latin typeface="Cambria Math" panose="02040503050406030204" pitchFamily="18" charset="0"/>
                            </a:rPr>
                            <m:t> </m:t>
                          </m:r>
                          <m:r>
                            <a:rPr lang="en-US" i="1">
                              <a:latin typeface="Cambria Math" panose="02040503050406030204" pitchFamily="18" charset="0"/>
                            </a:rPr>
                            <m:t>𝑖𝑡𝑒𝑚𝑠</m:t>
                          </m:r>
                          <m:r>
                            <a:rPr lang="en-US">
                              <a:latin typeface="Cambria Math" panose="02040503050406030204" pitchFamily="18" charset="0"/>
                            </a:rPr>
                            <m:t> </m:t>
                          </m:r>
                          <m:r>
                            <a:rPr lang="en-US" i="1">
                              <a:latin typeface="Cambria Math" panose="02040503050406030204" pitchFamily="18" charset="0"/>
                            </a:rPr>
                            <m:t>𝑟𝑒𝑐𝑜𝑚𝑚𝑒𝑛𝑑𝑒𝑑</m:t>
                          </m:r>
                        </m:num>
                        <m:den>
                          <m:r>
                            <a:rPr lang="en-US">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𝑡𝑒𝑠𝑡</m:t>
                          </m:r>
                          <m:r>
                            <a:rPr lang="en-US" b="0" i="1" smtClean="0">
                              <a:latin typeface="Cambria Math" panose="02040503050406030204" pitchFamily="18" charset="0"/>
                            </a:rPr>
                            <m:t> </m:t>
                          </m:r>
                          <m:r>
                            <a:rPr lang="en-US" b="0" i="1" smtClean="0">
                              <a:latin typeface="Cambria Math" panose="02040503050406030204" pitchFamily="18" charset="0"/>
                            </a:rPr>
                            <m:t>𝑠𝑒𝑡</m:t>
                          </m:r>
                          <m:r>
                            <a:rPr lang="en-US" b="0" i="1" smtClean="0">
                              <a:latin typeface="Cambria Math" panose="02040503050406030204" pitchFamily="18" charset="0"/>
                            </a:rPr>
                            <m:t> </m:t>
                          </m:r>
                          <m:r>
                            <a:rPr lang="en-US" b="0" i="1" smtClean="0">
                              <a:latin typeface="Cambria Math" panose="02040503050406030204" pitchFamily="18" charset="0"/>
                            </a:rPr>
                            <m:t>𝑖𝑡𝑒𝑚𝑠</m:t>
                          </m:r>
                        </m:den>
                      </m:f>
                    </m:oMath>
                  </m:oMathPara>
                </a14:m>
                <a:endParaRPr lang="en-US" dirty="0"/>
              </a:p>
            </p:txBody>
          </p:sp>
        </mc:Choice>
        <mc:Fallback xmlns="">
          <p:sp>
            <p:nvSpPr>
              <p:cNvPr id="2" name="Rectangle 1">
                <a:extLst>
                  <a:ext uri="{FF2B5EF4-FFF2-40B4-BE49-F238E27FC236}">
                    <a16:creationId xmlns:a16="http://schemas.microsoft.com/office/drawing/2014/main" id="{9BC51629-91ED-124B-9788-42D539958CB8}"/>
                  </a:ext>
                </a:extLst>
              </p:cNvPr>
              <p:cNvSpPr>
                <a:spLocks noRot="1" noChangeAspect="1" noMove="1" noResize="1" noEditPoints="1" noAdjustHandles="1" noChangeArrowheads="1" noChangeShapeType="1" noTextEdit="1"/>
              </p:cNvSpPr>
              <p:nvPr/>
            </p:nvSpPr>
            <p:spPr>
              <a:xfrm>
                <a:off x="1243076" y="1910280"/>
                <a:ext cx="6657848" cy="501419"/>
              </a:xfrm>
              <a:prstGeom prst="rect">
                <a:avLst/>
              </a:prstGeom>
              <a:blipFill>
                <a:blip r:embed="rId4"/>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16155BF-EFA6-1E40-ACC8-6B277C8E4C1C}"/>
                  </a:ext>
                </a:extLst>
              </p:cNvPr>
              <p:cNvSpPr/>
              <p:nvPr/>
            </p:nvSpPr>
            <p:spPr>
              <a:xfrm>
                <a:off x="1704350" y="3684527"/>
                <a:ext cx="5725285" cy="6417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𝑁𝑜𝑣𝑒𝑙𝑡</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r>
                        <a:rPr lang="en-US">
                          <a:latin typeface="Cambria Math" panose="02040503050406030204" pitchFamily="18" charset="0"/>
                        </a:rPr>
                        <m:t>= </m:t>
                      </m:r>
                      <m:f>
                        <m:fPr>
                          <m:ctrlPr>
                            <a:rPr lang="en-US" b="1" i="1">
                              <a:solidFill>
                                <a:srgbClr val="836967"/>
                              </a:solidFill>
                              <a:latin typeface="Cambria Math" panose="02040503050406030204" pitchFamily="18" charset="0"/>
                            </a:rPr>
                          </m:ctrlPr>
                        </m:fPr>
                        <m:num>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𝑵</m:t>
                              </m:r>
                            </m:sup>
                            <m:e>
                              <m:d>
                                <m:dPr>
                                  <m:ctrlPr>
                                    <a:rPr lang="en-US" b="1" i="1">
                                      <a:latin typeface="Cambria Math" panose="02040503050406030204" pitchFamily="18" charset="0"/>
                                    </a:rPr>
                                  </m:ctrlPr>
                                </m:dPr>
                                <m:e>
                                  <m:r>
                                    <a:rPr lang="en-US" b="1" i="1">
                                      <a:latin typeface="Cambria Math" panose="02040503050406030204" pitchFamily="18" charset="0"/>
                                    </a:rPr>
                                    <m:t>𝟏</m:t>
                                  </m:r>
                                  <m:r>
                                    <a:rPr lang="en-US" b="1">
                                      <a:latin typeface="Cambria Math" panose="02040503050406030204" pitchFamily="18" charset="0"/>
                                    </a:rPr>
                                    <m:t>−</m:t>
                                  </m:r>
                                  <m:r>
                                    <a:rPr lang="en-US" b="1" i="1">
                                      <a:latin typeface="Cambria Math" panose="02040503050406030204" pitchFamily="18" charset="0"/>
                                    </a:rPr>
                                    <m:t>𝒑𝒐𝒑𝒖𝒍𝒂𝒓𝒊𝒕𝒚</m:t>
                                  </m:r>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𝒊</m:t>
                                      </m:r>
                                    </m:e>
                                  </m:d>
                                </m:e>
                              </m:d>
                            </m:e>
                          </m:nary>
                        </m:num>
                        <m:den>
                          <m:r>
                            <a:rPr lang="en-US" b="1" i="1">
                              <a:latin typeface="Cambria Math" panose="02040503050406030204" pitchFamily="18" charset="0"/>
                            </a:rPr>
                            <m:t>𝑵</m:t>
                          </m:r>
                        </m:den>
                      </m:f>
                      <m:r>
                        <a:rPr lang="en-US" b="0" i="1" smtClean="0">
                          <a:latin typeface="Cambria Math" panose="02040503050406030204" pitchFamily="18" charset="0"/>
                        </a:rPr>
                        <m:t>=</m:t>
                      </m:r>
                      <m:f>
                        <m:fPr>
                          <m:ctrlPr>
                            <a:rPr lang="en-US" i="1">
                              <a:solidFill>
                                <a:srgbClr val="836967"/>
                              </a:solidFill>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𝑁</m:t>
                              </m:r>
                            </m:sup>
                            <m:e>
                              <m:d>
                                <m:dPr>
                                  <m:ctrlPr>
                                    <a:rPr lang="en-US" i="1">
                                      <a:latin typeface="Cambria Math" panose="02040503050406030204" pitchFamily="18" charset="0"/>
                                    </a:rPr>
                                  </m:ctrlPr>
                                </m:dPr>
                                <m:e>
                                  <m:r>
                                    <a:rPr lang="en-US">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𝑟𝑒𝑣𝑖𝑒𝑤𝑠</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𝑚𝑎𝑥</m:t>
                                          </m:r>
                                        </m:fName>
                                        <m:e>
                                          <m:r>
                                            <a:rPr lang="en-US" b="0" i="1" smtClean="0">
                                              <a:latin typeface="Cambria Math" panose="02040503050406030204" pitchFamily="18" charset="0"/>
                                            </a:rPr>
                                            <m:t>𝑟𝑒𝑣𝑖𝑒𝑤𝑠</m:t>
                                          </m:r>
                                        </m:e>
                                      </m:func>
                                    </m:den>
                                  </m:f>
                                </m:e>
                              </m:d>
                            </m:e>
                          </m:nary>
                        </m:num>
                        <m:den>
                          <m:r>
                            <a:rPr lang="en-US" i="1">
                              <a:latin typeface="Cambria Math" panose="02040503050406030204" pitchFamily="18" charset="0"/>
                            </a:rPr>
                            <m:t>𝑁</m:t>
                          </m:r>
                        </m:den>
                      </m:f>
                    </m:oMath>
                  </m:oMathPara>
                </a14:m>
                <a:endParaRPr lang="en-US" dirty="0"/>
              </a:p>
            </p:txBody>
          </p:sp>
        </mc:Choice>
        <mc:Fallback xmlns="">
          <p:sp>
            <p:nvSpPr>
              <p:cNvPr id="4" name="Rectangle 3">
                <a:extLst>
                  <a:ext uri="{FF2B5EF4-FFF2-40B4-BE49-F238E27FC236}">
                    <a16:creationId xmlns:a16="http://schemas.microsoft.com/office/drawing/2014/main" id="{A16155BF-EFA6-1E40-ACC8-6B277C8E4C1C}"/>
                  </a:ext>
                </a:extLst>
              </p:cNvPr>
              <p:cNvSpPr>
                <a:spLocks noRot="1" noChangeAspect="1" noMove="1" noResize="1" noEditPoints="1" noAdjustHandles="1" noChangeArrowheads="1" noChangeShapeType="1" noTextEdit="1"/>
              </p:cNvSpPr>
              <p:nvPr/>
            </p:nvSpPr>
            <p:spPr>
              <a:xfrm>
                <a:off x="1704350" y="3684527"/>
                <a:ext cx="5725285" cy="641714"/>
              </a:xfrm>
              <a:prstGeom prst="rect">
                <a:avLst/>
              </a:prstGeom>
              <a:blipFill>
                <a:blip r:embed="rId5"/>
                <a:stretch>
                  <a:fillRect t="-36538" b="-46154"/>
                </a:stretch>
              </a:blipFill>
            </p:spPr>
            <p:txBody>
              <a:bodyPr/>
              <a:lstStyle/>
              <a:p>
                <a:r>
                  <a:rPr lang="en-US">
                    <a:noFill/>
                  </a:rPr>
                  <a:t> </a:t>
                </a:r>
              </a:p>
            </p:txBody>
          </p:sp>
        </mc:Fallback>
      </mc:AlternateContent>
      <p:sp>
        <p:nvSpPr>
          <p:cNvPr id="10" name="Google Shape;137;p24">
            <a:extLst>
              <a:ext uri="{FF2B5EF4-FFF2-40B4-BE49-F238E27FC236}">
                <a16:creationId xmlns:a16="http://schemas.microsoft.com/office/drawing/2014/main" id="{9CC5C13B-AFDA-5A4D-B1BB-7E5A35091CF0}"/>
              </a:ext>
            </a:extLst>
          </p:cNvPr>
          <p:cNvSpPr txBox="1">
            <a:spLocks/>
          </p:cNvSpPr>
          <p:nvPr/>
        </p:nvSpPr>
        <p:spPr>
          <a:xfrm>
            <a:off x="1122626" y="1014119"/>
            <a:ext cx="6898748" cy="68338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4500" dirty="0">
                <a:solidFill>
                  <a:schemeClr val="tx1"/>
                </a:solidFill>
                <a:latin typeface="DM Serif Display" pitchFamily="2" charset="0"/>
              </a:rPr>
              <a:t>Recall@</a:t>
            </a:r>
            <a:r>
              <a:rPr lang="en-SG" sz="4500" i="1" dirty="0">
                <a:solidFill>
                  <a:schemeClr val="tx1"/>
                </a:solidFill>
                <a:latin typeface="DM Serif Display" pitchFamily="2" charset="0"/>
              </a:rPr>
              <a:t>N: </a:t>
            </a:r>
            <a:r>
              <a:rPr lang="en-SG" sz="1200" i="1" dirty="0">
                <a:solidFill>
                  <a:schemeClr val="tx1"/>
                </a:solidFill>
                <a:latin typeface="Arial" panose="020B0604020202020204" pitchFamily="34" charset="0"/>
                <a:cs typeface="Arial" panose="020B0604020202020204" pitchFamily="34" charset="0"/>
              </a:rPr>
              <a:t>how many items recommended did users already purchased?</a:t>
            </a:r>
            <a:endParaRPr lang="en-SG" sz="1200" dirty="0">
              <a:solidFill>
                <a:schemeClr val="tx1"/>
              </a:solidFill>
              <a:latin typeface="Arial" panose="020B0604020202020204" pitchFamily="34" charset="0"/>
              <a:cs typeface="Arial" panose="020B0604020202020204" pitchFamily="34" charset="0"/>
            </a:endParaRPr>
          </a:p>
        </p:txBody>
      </p:sp>
      <p:sp>
        <p:nvSpPr>
          <p:cNvPr id="12" name="Google Shape;137;p24">
            <a:extLst>
              <a:ext uri="{FF2B5EF4-FFF2-40B4-BE49-F238E27FC236}">
                <a16:creationId xmlns:a16="http://schemas.microsoft.com/office/drawing/2014/main" id="{264E2D1D-E282-A749-904B-DC58DC6DBEC7}"/>
              </a:ext>
            </a:extLst>
          </p:cNvPr>
          <p:cNvSpPr txBox="1">
            <a:spLocks/>
          </p:cNvSpPr>
          <p:nvPr/>
        </p:nvSpPr>
        <p:spPr>
          <a:xfrm>
            <a:off x="1122625" y="2731801"/>
            <a:ext cx="7281759" cy="739713"/>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4500" dirty="0">
                <a:solidFill>
                  <a:schemeClr val="tx1"/>
                </a:solidFill>
                <a:latin typeface="DM Serif Display" pitchFamily="2" charset="0"/>
              </a:rPr>
              <a:t>*Novelty@</a:t>
            </a:r>
            <a:r>
              <a:rPr lang="en-SG" sz="4500" i="1" dirty="0">
                <a:solidFill>
                  <a:schemeClr val="tx1"/>
                </a:solidFill>
                <a:latin typeface="DM Serif Display" pitchFamily="2" charset="0"/>
              </a:rPr>
              <a:t>N: </a:t>
            </a:r>
            <a:r>
              <a:rPr lang="en-SG" sz="1200" i="1" dirty="0">
                <a:solidFill>
                  <a:schemeClr val="tx1"/>
                </a:solidFill>
                <a:latin typeface="Arial" panose="020B0604020202020204" pitchFamily="34" charset="0"/>
                <a:cs typeface="Arial" panose="020B0604020202020204" pitchFamily="34" charset="0"/>
              </a:rPr>
              <a:t>are we able to recommend items that are not as popular?</a:t>
            </a:r>
          </a:p>
        </p:txBody>
      </p:sp>
      <p:sp>
        <p:nvSpPr>
          <p:cNvPr id="15" name="TextBox 14">
            <a:extLst>
              <a:ext uri="{FF2B5EF4-FFF2-40B4-BE49-F238E27FC236}">
                <a16:creationId xmlns:a16="http://schemas.microsoft.com/office/drawing/2014/main" id="{DA783E83-F43D-AE48-AC5F-5D8F3D4BFB46}"/>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EXPERIMENTAL SETUP     </a:t>
            </a:r>
            <a:r>
              <a:rPr lang="en-US" sz="1050" b="1" dirty="0">
                <a:solidFill>
                  <a:srgbClr val="FF8800"/>
                </a:solidFill>
                <a:latin typeface="Arial" panose="020B0604020202020204" pitchFamily="34" charset="0"/>
                <a:cs typeface="Arial" panose="020B0604020202020204" pitchFamily="34" charset="0"/>
              </a:rPr>
              <a:t>METRICS</a:t>
            </a:r>
            <a:r>
              <a:rPr lang="en-US" sz="1050" b="1" dirty="0">
                <a:solidFill>
                  <a:srgbClr val="97A6C2"/>
                </a:solidFill>
                <a:latin typeface="Arial" panose="020B0604020202020204" pitchFamily="34" charset="0"/>
                <a:cs typeface="Arial" panose="020B0604020202020204" pitchFamily="34" charset="0"/>
              </a:rPr>
              <a:t>     RESULTS    FINDINGS &amp; DISCUSSION</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5219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Results: Recall@N</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pic>
        <p:nvPicPr>
          <p:cNvPr id="3" name="Picture 2">
            <a:extLst>
              <a:ext uri="{FF2B5EF4-FFF2-40B4-BE49-F238E27FC236}">
                <a16:creationId xmlns:a16="http://schemas.microsoft.com/office/drawing/2014/main" id="{B459B961-E444-6649-ACD6-BEC6AB0C50A9}"/>
              </a:ext>
            </a:extLst>
          </p:cNvPr>
          <p:cNvPicPr>
            <a:picLocks noChangeAspect="1"/>
          </p:cNvPicPr>
          <p:nvPr/>
        </p:nvPicPr>
        <p:blipFill>
          <a:blip r:embed="rId4"/>
          <a:srcRect/>
          <a:stretch/>
        </p:blipFill>
        <p:spPr>
          <a:xfrm>
            <a:off x="1011291" y="814468"/>
            <a:ext cx="6877699" cy="3577064"/>
          </a:xfrm>
          <a:prstGeom prst="rect">
            <a:avLst/>
          </a:prstGeom>
        </p:spPr>
      </p:pic>
      <p:sp>
        <p:nvSpPr>
          <p:cNvPr id="4" name="Rectangle 3">
            <a:extLst>
              <a:ext uri="{FF2B5EF4-FFF2-40B4-BE49-F238E27FC236}">
                <a16:creationId xmlns:a16="http://schemas.microsoft.com/office/drawing/2014/main" id="{AEC5E590-0C1D-0141-A407-E63A24CCA299}"/>
              </a:ext>
            </a:extLst>
          </p:cNvPr>
          <p:cNvSpPr/>
          <p:nvPr/>
        </p:nvSpPr>
        <p:spPr>
          <a:xfrm>
            <a:off x="1121131" y="4391532"/>
            <a:ext cx="6955001" cy="246221"/>
          </a:xfrm>
          <a:prstGeom prst="rect">
            <a:avLst/>
          </a:prstGeom>
        </p:spPr>
        <p:txBody>
          <a:bodyPr wrap="square">
            <a:spAutoFit/>
          </a:bodyPr>
          <a:lstStyle/>
          <a:p>
            <a:pPr algn="ctr"/>
            <a:r>
              <a:rPr lang="en-US" sz="1000" b="1" dirty="0">
                <a:solidFill>
                  <a:schemeClr val="tx1"/>
                </a:solidFill>
                <a:latin typeface="Arial" panose="020B0604020202020204" pitchFamily="34" charset="0"/>
                <a:cs typeface="Arial" panose="020B0604020202020204" pitchFamily="34" charset="0"/>
              </a:rPr>
              <a:t>Figure 4. </a:t>
            </a:r>
            <a:r>
              <a:rPr lang="en-US" sz="1000" dirty="0">
                <a:solidFill>
                  <a:schemeClr val="tx1"/>
                </a:solidFill>
                <a:latin typeface="Arial" panose="020B0604020202020204" pitchFamily="34" charset="0"/>
                <a:cs typeface="Arial" panose="020B0604020202020204" pitchFamily="34" charset="0"/>
              </a:rPr>
              <a:t>Recall@N, where N = {10, 25, 30, 45}</a:t>
            </a:r>
            <a:endParaRPr lang="en-US" sz="1000" i="1"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0989E6E-8FA8-0442-9CEC-755212505225}"/>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EXPERIMENTAL SETUP     METRICS     </a:t>
            </a:r>
            <a:r>
              <a:rPr lang="en-US" sz="1050" b="1" dirty="0">
                <a:solidFill>
                  <a:srgbClr val="FF8800"/>
                </a:solidFill>
                <a:latin typeface="Arial" panose="020B0604020202020204" pitchFamily="34" charset="0"/>
                <a:cs typeface="Arial" panose="020B0604020202020204" pitchFamily="34" charset="0"/>
              </a:rPr>
              <a:t>RESULTS </a:t>
            </a:r>
            <a:r>
              <a:rPr lang="en-US" sz="1050" b="1" dirty="0">
                <a:solidFill>
                  <a:srgbClr val="97A6C2"/>
                </a:solidFill>
                <a:latin typeface="Arial" panose="020B0604020202020204" pitchFamily="34" charset="0"/>
                <a:cs typeface="Arial" panose="020B0604020202020204" pitchFamily="34" charset="0"/>
              </a:rPr>
              <a:t>   FINDINGS &amp; DISCUSSION</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763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Results: Recall@N</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graphicFrame>
        <p:nvGraphicFramePr>
          <p:cNvPr id="13" name="Table 12">
            <a:extLst>
              <a:ext uri="{FF2B5EF4-FFF2-40B4-BE49-F238E27FC236}">
                <a16:creationId xmlns:a16="http://schemas.microsoft.com/office/drawing/2014/main" id="{3CF1BE0A-5BE0-044C-B83C-772EE613934B}"/>
              </a:ext>
            </a:extLst>
          </p:cNvPr>
          <p:cNvGraphicFramePr>
            <a:graphicFrameLocks noGrp="1"/>
          </p:cNvGraphicFramePr>
          <p:nvPr>
            <p:extLst>
              <p:ext uri="{D42A27DB-BD31-4B8C-83A1-F6EECF244321}">
                <p14:modId xmlns:p14="http://schemas.microsoft.com/office/powerpoint/2010/main" val="1074032629"/>
              </p:ext>
            </p:extLst>
          </p:nvPr>
        </p:nvGraphicFramePr>
        <p:xfrm>
          <a:off x="1015999" y="1068500"/>
          <a:ext cx="7112002" cy="3578184"/>
        </p:xfrm>
        <a:graphic>
          <a:graphicData uri="http://schemas.openxmlformats.org/drawingml/2006/table">
            <a:tbl>
              <a:tblPr firstRow="1" firstCol="1" bandRow="1">
                <a:tableStyleId>{2A5CF634-BF82-445E-975C-3A6A0FACAB5D}</a:tableStyleId>
              </a:tblPr>
              <a:tblGrid>
                <a:gridCol w="735363">
                  <a:extLst>
                    <a:ext uri="{9D8B030D-6E8A-4147-A177-3AD203B41FA5}">
                      <a16:colId xmlns:a16="http://schemas.microsoft.com/office/drawing/2014/main" val="1309100105"/>
                    </a:ext>
                  </a:extLst>
                </a:gridCol>
                <a:gridCol w="770776">
                  <a:extLst>
                    <a:ext uri="{9D8B030D-6E8A-4147-A177-3AD203B41FA5}">
                      <a16:colId xmlns:a16="http://schemas.microsoft.com/office/drawing/2014/main" val="825827179"/>
                    </a:ext>
                  </a:extLst>
                </a:gridCol>
                <a:gridCol w="770776">
                  <a:extLst>
                    <a:ext uri="{9D8B030D-6E8A-4147-A177-3AD203B41FA5}">
                      <a16:colId xmlns:a16="http://schemas.microsoft.com/office/drawing/2014/main" val="3681893626"/>
                    </a:ext>
                  </a:extLst>
                </a:gridCol>
                <a:gridCol w="770776">
                  <a:extLst>
                    <a:ext uri="{9D8B030D-6E8A-4147-A177-3AD203B41FA5}">
                      <a16:colId xmlns:a16="http://schemas.microsoft.com/office/drawing/2014/main" val="2370778270"/>
                    </a:ext>
                  </a:extLst>
                </a:gridCol>
                <a:gridCol w="770776">
                  <a:extLst>
                    <a:ext uri="{9D8B030D-6E8A-4147-A177-3AD203B41FA5}">
                      <a16:colId xmlns:a16="http://schemas.microsoft.com/office/drawing/2014/main" val="3377156241"/>
                    </a:ext>
                  </a:extLst>
                </a:gridCol>
                <a:gridCol w="135467">
                  <a:extLst>
                    <a:ext uri="{9D8B030D-6E8A-4147-A177-3AD203B41FA5}">
                      <a16:colId xmlns:a16="http://schemas.microsoft.com/office/drawing/2014/main" val="956122746"/>
                    </a:ext>
                  </a:extLst>
                </a:gridCol>
                <a:gridCol w="789517">
                  <a:extLst>
                    <a:ext uri="{9D8B030D-6E8A-4147-A177-3AD203B41FA5}">
                      <a16:colId xmlns:a16="http://schemas.microsoft.com/office/drawing/2014/main" val="2433945610"/>
                    </a:ext>
                  </a:extLst>
                </a:gridCol>
                <a:gridCol w="789517">
                  <a:extLst>
                    <a:ext uri="{9D8B030D-6E8A-4147-A177-3AD203B41FA5}">
                      <a16:colId xmlns:a16="http://schemas.microsoft.com/office/drawing/2014/main" val="3667021018"/>
                    </a:ext>
                  </a:extLst>
                </a:gridCol>
                <a:gridCol w="789517">
                  <a:extLst>
                    <a:ext uri="{9D8B030D-6E8A-4147-A177-3AD203B41FA5}">
                      <a16:colId xmlns:a16="http://schemas.microsoft.com/office/drawing/2014/main" val="1118325172"/>
                    </a:ext>
                  </a:extLst>
                </a:gridCol>
                <a:gridCol w="789517">
                  <a:extLst>
                    <a:ext uri="{9D8B030D-6E8A-4147-A177-3AD203B41FA5}">
                      <a16:colId xmlns:a16="http://schemas.microsoft.com/office/drawing/2014/main" val="4279956065"/>
                    </a:ext>
                  </a:extLst>
                </a:gridCol>
              </a:tblGrid>
              <a:tr h="423334">
                <a:tc gridSpan="10">
                  <a:txBody>
                    <a:bodyPr/>
                    <a:lstStyle/>
                    <a:p>
                      <a:r>
                        <a:rPr lang="en-SG" sz="1200" i="1" dirty="0">
                          <a:effectLst/>
                        </a:rPr>
                        <a:t>Top-N performance evaluated by Recall@N</a:t>
                      </a:r>
                      <a:endParaRPr lang="en-SG"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7762021"/>
                  </a:ext>
                </a:extLst>
              </a:tr>
              <a:tr h="298853">
                <a:tc rowSpan="2">
                  <a:txBody>
                    <a:bodyPr/>
                    <a:lstStyle/>
                    <a:p>
                      <a:pPr algn="ctr"/>
                      <a:r>
                        <a:rPr lang="en-SG" sz="1000">
                          <a:effectLst/>
                        </a:rPr>
                        <a:t>Algo.</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r>
                        <a:rPr lang="en-SG" sz="1000" dirty="0">
                          <a:effectLst/>
                        </a:rPr>
                        <a:t>Amazon Grocery and Gourmet Food</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SG" sz="1000">
                          <a:effectLst/>
                        </a:rPr>
                        <a:t> </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gridSpan="4">
                  <a:txBody>
                    <a:bodyPr/>
                    <a:lstStyle/>
                    <a:p>
                      <a:pPr algn="ctr"/>
                      <a:r>
                        <a:rPr lang="en-SG" sz="1000" dirty="0">
                          <a:effectLst/>
                        </a:rPr>
                        <a:t>Amazon Pet Supplies</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66768300"/>
                  </a:ext>
                </a:extLst>
              </a:tr>
              <a:tr h="348018">
                <a:tc vMerge="1">
                  <a:txBody>
                    <a:bodyPr/>
                    <a:lstStyle/>
                    <a:p>
                      <a:endParaRPr lang="en-US"/>
                    </a:p>
                  </a:txBody>
                  <a:tcPr/>
                </a:tc>
                <a:tc>
                  <a:txBody>
                    <a:bodyPr/>
                    <a:lstStyle/>
                    <a:p>
                      <a:pPr algn="ctr"/>
                      <a:r>
                        <a:rPr lang="en-SG" sz="1000" dirty="0">
                          <a:effectLst/>
                        </a:rPr>
                        <a:t>Recall@10</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a:effectLst/>
                        </a:rPr>
                        <a:t>Recall@25</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a:effectLst/>
                        </a:rPr>
                        <a:t>Recall@30</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a:effectLst/>
                        </a:rPr>
                        <a:t>Recall@45</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a:effectLst/>
                        </a:rPr>
                        <a:t> </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rPr>
                        <a:t>Recall@10</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a:effectLst/>
                        </a:rPr>
                        <a:t>Recall@25</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a:effectLst/>
                        </a:rPr>
                        <a:t>Recall@30</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rPr>
                        <a:t>Recall@45</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8053819"/>
                  </a:ext>
                </a:extLst>
              </a:tr>
              <a:tr h="298853">
                <a:tc>
                  <a:txBody>
                    <a:bodyPr/>
                    <a:lstStyle/>
                    <a:p>
                      <a:pPr algn="ctr"/>
                      <a:r>
                        <a:rPr lang="en-SG" sz="1000" dirty="0">
                          <a:effectLst/>
                        </a:rPr>
                        <a:t>UB-CF</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0.02210</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0.03423</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0.03640</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0.04639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0.01101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0.02542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0.02758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0.03673</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66533126"/>
                  </a:ext>
                </a:extLst>
              </a:tr>
              <a:tr h="298853">
                <a:tc>
                  <a:txBody>
                    <a:bodyPr/>
                    <a:lstStyle/>
                    <a:p>
                      <a:pPr algn="ctr"/>
                      <a:r>
                        <a:rPr lang="en-SG" sz="1000" dirty="0">
                          <a:effectLst/>
                        </a:rPr>
                        <a:t>FunkSVD</a:t>
                      </a:r>
                      <a:r>
                        <a:rPr lang="en-SG" sz="1000" baseline="30000" dirty="0">
                          <a:effectLst/>
                        </a:rPr>
                        <a:t>**</a:t>
                      </a:r>
                      <a:endParaRPr lang="en-SG" sz="1000" baseline="30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0.01355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0.02420</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0.02735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0.03659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a:solidFill>
                            <a:srgbClr val="FF8800"/>
                          </a:solidFill>
                          <a:effectLst/>
                          <a:latin typeface="Arial" panose="020B0604020202020204" pitchFamily="34" charset="0"/>
                          <a:cs typeface="Arial" panose="020B0604020202020204" pitchFamily="34" charset="0"/>
                        </a:rPr>
                        <a:t> </a:t>
                      </a:r>
                      <a:endParaRPr lang="en-SG" sz="1000">
                        <a:solidFill>
                          <a:srgbClr val="FF8800"/>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0.00893</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0.01945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0.02230</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0.03075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53028918"/>
                  </a:ext>
                </a:extLst>
              </a:tr>
              <a:tr h="298853">
                <a:tc>
                  <a:txBody>
                    <a:bodyPr/>
                    <a:lstStyle/>
                    <a:p>
                      <a:pPr algn="ctr"/>
                      <a:r>
                        <a:rPr lang="en-SG" sz="1000" dirty="0">
                          <a:effectLst/>
                        </a:rPr>
                        <a:t>TI-MF</a:t>
                      </a:r>
                      <a:r>
                        <a:rPr lang="en-SG" sz="1000" baseline="30000" dirty="0">
                          <a:effectLst/>
                        </a:rPr>
                        <a:t>**</a:t>
                      </a:r>
                      <a:endParaRPr lang="en-SG" sz="1000" baseline="30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0.01070</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0.01795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0.01987</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0.02485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SG" sz="1000" dirty="0">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0.00507</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0.01119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0.01325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0.01916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1102385"/>
                  </a:ext>
                </a:extLst>
              </a:tr>
              <a:tr h="298853">
                <a:tc>
                  <a:txBody>
                    <a:bodyPr/>
                    <a:lstStyle/>
                    <a:p>
                      <a:pPr algn="ctr"/>
                      <a:r>
                        <a:rPr lang="en-SG" sz="1000" dirty="0">
                          <a:effectLst/>
                          <a:latin typeface="Arial" panose="020B0604020202020204" pitchFamily="34" charset="0"/>
                          <a:ea typeface="Times New Roman" panose="02020603050405020304" pitchFamily="18" charset="0"/>
                          <a:cs typeface="Arial" panose="020B0604020202020204" pitchFamily="34" charset="0"/>
                        </a:rPr>
                        <a:t>Random</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0.00046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0.00166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0.00213</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0.00376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SG" sz="1000" b="0" i="0" dirty="0">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0.00085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0.00202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0.00256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0.00349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04157481"/>
                  </a:ext>
                </a:extLst>
              </a:tr>
              <a:tr h="298853">
                <a:tc>
                  <a:txBody>
                    <a:bodyPr/>
                    <a:lstStyle/>
                    <a:p>
                      <a:pPr algn="ctr"/>
                      <a:r>
                        <a:rPr lang="en-SG" sz="1000" i="1" dirty="0">
                          <a:effectLst/>
                        </a:rPr>
                        <a:t>ER-CBF*</a:t>
                      </a:r>
                      <a:endParaRPr lang="en-SG" sz="10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i="0"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0.02225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i="0"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0.04052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i="0"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0.04535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i="0"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0.05699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SG" sz="1000" b="0" i="0" dirty="0">
                        <a:solidFill>
                          <a:srgbClr val="FF8800"/>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i="0"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0.02583</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i="0"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0.04642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i="0"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0.05234</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i="0"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0.06814</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84747981"/>
                  </a:ext>
                </a:extLst>
              </a:tr>
              <a:tr h="298853">
                <a:tc>
                  <a:txBody>
                    <a:bodyPr/>
                    <a:lstStyle/>
                    <a:p>
                      <a:pPr algn="ctr"/>
                      <a:r>
                        <a:rPr lang="en-SG" sz="1000" i="1" dirty="0">
                          <a:effectLst/>
                        </a:rPr>
                        <a:t>MOD-ECF</a:t>
                      </a:r>
                      <a:r>
                        <a:rPr lang="en-SG" sz="1000" i="1" baseline="30000" dirty="0">
                          <a:effectLst/>
                        </a:rPr>
                        <a:t>***</a:t>
                      </a:r>
                      <a:endParaRPr lang="en-SG" sz="1000" i="1" baseline="30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latin typeface="Arial" panose="020B0604020202020204" pitchFamily="34" charset="0"/>
                          <a:ea typeface="Times New Roman" panose="02020603050405020304" pitchFamily="18" charset="0"/>
                          <a:cs typeface="Arial" panose="020B0604020202020204" pitchFamily="34" charset="0"/>
                        </a:rPr>
                        <a:t>0.00499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latin typeface="Arial" panose="020B0604020202020204" pitchFamily="34" charset="0"/>
                          <a:ea typeface="Times New Roman" panose="02020603050405020304" pitchFamily="18" charset="0"/>
                          <a:cs typeface="Arial" panose="020B0604020202020204" pitchFamily="34" charset="0"/>
                        </a:rPr>
                        <a:t>0.01288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latin typeface="Arial" panose="020B0604020202020204" pitchFamily="34" charset="0"/>
                          <a:ea typeface="Times New Roman" panose="02020603050405020304" pitchFamily="18" charset="0"/>
                          <a:cs typeface="Arial" panose="020B0604020202020204" pitchFamily="34" charset="0"/>
                        </a:rPr>
                        <a:t>0.01528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latin typeface="Arial" panose="020B0604020202020204" pitchFamily="34" charset="0"/>
                          <a:ea typeface="Times New Roman" panose="02020603050405020304" pitchFamily="18" charset="0"/>
                          <a:cs typeface="Arial" panose="020B0604020202020204" pitchFamily="34" charset="0"/>
                        </a:rPr>
                        <a:t>0.02136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SG" sz="1000" dirty="0">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0.00919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0.01888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0.02200</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0.02940</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6417990"/>
                  </a:ext>
                </a:extLst>
              </a:tr>
              <a:tr h="688249">
                <a:tc gridSpan="10">
                  <a:txBody>
                    <a:bodyPr/>
                    <a:lstStyle/>
                    <a:p>
                      <a:pPr>
                        <a:lnSpc>
                          <a:spcPct val="150000"/>
                        </a:lnSpc>
                      </a:pPr>
                      <a:r>
                        <a:rPr lang="en-SG" sz="800" i="1" dirty="0">
                          <a:effectLst/>
                        </a:rPr>
                        <a:t>Note</a:t>
                      </a:r>
                      <a:r>
                        <a:rPr lang="en-SG" sz="800" dirty="0">
                          <a:effectLst/>
                        </a:rPr>
                        <a:t>. All matrix factorization-based algorithms are defined with a factor size of k=50. Similarly, the review representations in our proposed approaches are defined with a dimension size of n=50.</a:t>
                      </a:r>
                    </a:p>
                    <a:p>
                      <a:pPr marL="171450" indent="-171450">
                        <a:lnSpc>
                          <a:spcPct val="150000"/>
                        </a:lnSpc>
                        <a:buFont typeface="Wingdings" pitchFamily="2" charset="2"/>
                        <a:buChar char="Ø"/>
                      </a:pPr>
                      <a:r>
                        <a:rPr lang="en-SG" sz="800" dirty="0">
                          <a:effectLst/>
                        </a:rPr>
                        <a:t>*Doc2Vec settings: {epochs=10, window=5, min_count=1}</a:t>
                      </a:r>
                    </a:p>
                    <a:p>
                      <a:pPr marL="171450" indent="-171450">
                        <a:lnSpc>
                          <a:spcPct val="150000"/>
                        </a:lnSpc>
                        <a:buFont typeface="Wingdings" pitchFamily="2" charset="2"/>
                        <a:buChar char="Ø"/>
                      </a:pPr>
                      <a:r>
                        <a:rPr lang="en-SG" sz="800" dirty="0">
                          <a:effectLst/>
                        </a:rPr>
                        <a:t>**Matrix Factorization models settings: {epochs=10, learning_rate=0.005, regularization=0.1}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48640342"/>
                  </a:ext>
                </a:extLst>
              </a:tr>
            </a:tbl>
          </a:graphicData>
        </a:graphic>
      </p:graphicFrame>
      <p:sp>
        <p:nvSpPr>
          <p:cNvPr id="17" name="TextBox 16">
            <a:extLst>
              <a:ext uri="{FF2B5EF4-FFF2-40B4-BE49-F238E27FC236}">
                <a16:creationId xmlns:a16="http://schemas.microsoft.com/office/drawing/2014/main" id="{0A5B5D35-94B0-AB46-8584-57834B52CC59}"/>
              </a:ext>
            </a:extLst>
          </p:cNvPr>
          <p:cNvSpPr txBox="1"/>
          <p:nvPr/>
        </p:nvSpPr>
        <p:spPr>
          <a:xfrm>
            <a:off x="865013" y="720288"/>
            <a:ext cx="1298127" cy="477054"/>
          </a:xfrm>
          <a:prstGeom prst="rect">
            <a:avLst/>
          </a:prstGeom>
          <a:noFill/>
        </p:spPr>
        <p:txBody>
          <a:bodyPr wrap="square" rtlCol="0">
            <a:spAutoFit/>
          </a:bodyPr>
          <a:lstStyle/>
          <a:p>
            <a:pPr algn="ctr"/>
            <a:r>
              <a:rPr lang="en-US" sz="2500" dirty="0">
                <a:solidFill>
                  <a:schemeClr val="tx1"/>
                </a:solidFill>
                <a:latin typeface="DM Serif Display" pitchFamily="2" charset="0"/>
              </a:rPr>
              <a:t>Table 6</a:t>
            </a:r>
          </a:p>
        </p:txBody>
      </p:sp>
      <p:sp>
        <p:nvSpPr>
          <p:cNvPr id="9" name="TextBox 8">
            <a:extLst>
              <a:ext uri="{FF2B5EF4-FFF2-40B4-BE49-F238E27FC236}">
                <a16:creationId xmlns:a16="http://schemas.microsoft.com/office/drawing/2014/main" id="{CE34DFEB-8A12-A245-87EF-9BB9D189555D}"/>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EXPERIMENTAL SETUP     METRICS     </a:t>
            </a:r>
            <a:r>
              <a:rPr lang="en-US" sz="1050" b="1" dirty="0">
                <a:solidFill>
                  <a:srgbClr val="FF8800"/>
                </a:solidFill>
                <a:latin typeface="Arial" panose="020B0604020202020204" pitchFamily="34" charset="0"/>
                <a:cs typeface="Arial" panose="020B0604020202020204" pitchFamily="34" charset="0"/>
              </a:rPr>
              <a:t>RESULTS</a:t>
            </a:r>
            <a:r>
              <a:rPr lang="en-US" sz="1050" b="1" dirty="0">
                <a:solidFill>
                  <a:srgbClr val="97A6C2"/>
                </a:solidFill>
                <a:latin typeface="Arial" panose="020B0604020202020204" pitchFamily="34" charset="0"/>
                <a:cs typeface="Arial" panose="020B0604020202020204" pitchFamily="34" charset="0"/>
              </a:rPr>
              <a:t>    FINDINGS &amp; DISCUSSION</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5770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Results: Novelty@N</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pic>
        <p:nvPicPr>
          <p:cNvPr id="3" name="Picture 2">
            <a:extLst>
              <a:ext uri="{FF2B5EF4-FFF2-40B4-BE49-F238E27FC236}">
                <a16:creationId xmlns:a16="http://schemas.microsoft.com/office/drawing/2014/main" id="{B459B961-E444-6649-ACD6-BEC6AB0C50A9}"/>
              </a:ext>
            </a:extLst>
          </p:cNvPr>
          <p:cNvPicPr>
            <a:picLocks noChangeAspect="1"/>
          </p:cNvPicPr>
          <p:nvPr/>
        </p:nvPicPr>
        <p:blipFill>
          <a:blip r:embed="rId4"/>
          <a:srcRect/>
          <a:stretch/>
        </p:blipFill>
        <p:spPr>
          <a:xfrm>
            <a:off x="1033982" y="814468"/>
            <a:ext cx="6832316" cy="3577064"/>
          </a:xfrm>
          <a:prstGeom prst="rect">
            <a:avLst/>
          </a:prstGeom>
        </p:spPr>
      </p:pic>
      <p:sp>
        <p:nvSpPr>
          <p:cNvPr id="8" name="Rectangle 7">
            <a:extLst>
              <a:ext uri="{FF2B5EF4-FFF2-40B4-BE49-F238E27FC236}">
                <a16:creationId xmlns:a16="http://schemas.microsoft.com/office/drawing/2014/main" id="{4395F0AB-CFE6-5E40-ABFA-A0D5ED6C0549}"/>
              </a:ext>
            </a:extLst>
          </p:cNvPr>
          <p:cNvSpPr/>
          <p:nvPr/>
        </p:nvSpPr>
        <p:spPr>
          <a:xfrm>
            <a:off x="1121131" y="4391532"/>
            <a:ext cx="6955001" cy="246221"/>
          </a:xfrm>
          <a:prstGeom prst="rect">
            <a:avLst/>
          </a:prstGeom>
        </p:spPr>
        <p:txBody>
          <a:bodyPr wrap="square">
            <a:spAutoFit/>
          </a:bodyPr>
          <a:lstStyle/>
          <a:p>
            <a:pPr algn="ctr"/>
            <a:r>
              <a:rPr lang="en-US" sz="1000" b="1" dirty="0">
                <a:solidFill>
                  <a:schemeClr val="tx1"/>
                </a:solidFill>
                <a:latin typeface="Arial" panose="020B0604020202020204" pitchFamily="34" charset="0"/>
                <a:cs typeface="Arial" panose="020B0604020202020204" pitchFamily="34" charset="0"/>
              </a:rPr>
              <a:t>Figure 5. </a:t>
            </a:r>
            <a:r>
              <a:rPr lang="en-US" sz="1000" dirty="0">
                <a:solidFill>
                  <a:schemeClr val="tx1"/>
                </a:solidFill>
                <a:latin typeface="Arial" panose="020B0604020202020204" pitchFamily="34" charset="0"/>
                <a:cs typeface="Arial" panose="020B0604020202020204" pitchFamily="34" charset="0"/>
              </a:rPr>
              <a:t>Novelty@N, where N = {10, 25, 30, 45}</a:t>
            </a:r>
            <a:endParaRPr lang="en-US" sz="1000" i="1" dirty="0">
              <a:solidFill>
                <a:schemeClr val="tx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D6F54F4-1F29-E94F-9F60-7BA9AE497ACE}"/>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EXPERIMENTAL SETUP     METRICS     </a:t>
            </a:r>
            <a:r>
              <a:rPr lang="en-US" sz="1050" b="1" dirty="0">
                <a:solidFill>
                  <a:srgbClr val="FF8800"/>
                </a:solidFill>
                <a:latin typeface="Arial" panose="020B0604020202020204" pitchFamily="34" charset="0"/>
                <a:cs typeface="Arial" panose="020B0604020202020204" pitchFamily="34" charset="0"/>
              </a:rPr>
              <a:t>RESULTS</a:t>
            </a:r>
            <a:r>
              <a:rPr lang="en-US" sz="1050" b="1" dirty="0">
                <a:solidFill>
                  <a:srgbClr val="97A6C2"/>
                </a:solidFill>
                <a:latin typeface="Arial" panose="020B0604020202020204" pitchFamily="34" charset="0"/>
                <a:cs typeface="Arial" panose="020B0604020202020204" pitchFamily="34" charset="0"/>
              </a:rPr>
              <a:t>    FINDINGS &amp; DISCUSSION</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086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6"/>
                </a:solidFill>
              </a:rPr>
              <a:t>1</a:t>
            </a:r>
            <a:r>
              <a:rPr lang="en" sz="3600" dirty="0">
                <a:solidFill>
                  <a:schemeClr val="accent6"/>
                </a:solidFill>
              </a:rPr>
              <a:t>.</a:t>
            </a:r>
            <a:br>
              <a:rPr lang="en" dirty="0">
                <a:solidFill>
                  <a:schemeClr val="accent6"/>
                </a:solidFill>
              </a:rPr>
            </a:br>
            <a:r>
              <a:rPr lang="en" dirty="0"/>
              <a:t>Introduction</a:t>
            </a:r>
            <a:endParaRPr dirty="0"/>
          </a:p>
        </p:txBody>
      </p:sp>
      <p:sp>
        <p:nvSpPr>
          <p:cNvPr id="92" name="Google Shape;92;p19"/>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Understanding Recommender Systems</a:t>
            </a:r>
            <a:endParaRPr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96248EF-F0ED-944D-BC59-22A9CF37DCDE}"/>
              </a:ext>
            </a:extLst>
          </p:cNvPr>
          <p:cNvPicPr>
            <a:picLocks noChangeAspect="1"/>
          </p:cNvPicPr>
          <p:nvPr/>
        </p:nvPicPr>
        <p:blipFill>
          <a:blip r:embed="rId3"/>
          <a:stretch>
            <a:fillRect/>
          </a:stretch>
        </p:blipFill>
        <p:spPr>
          <a:xfrm>
            <a:off x="8257094" y="0"/>
            <a:ext cx="886906" cy="59942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Results: Novelty@N</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graphicFrame>
        <p:nvGraphicFramePr>
          <p:cNvPr id="13" name="Table 12">
            <a:extLst>
              <a:ext uri="{FF2B5EF4-FFF2-40B4-BE49-F238E27FC236}">
                <a16:creationId xmlns:a16="http://schemas.microsoft.com/office/drawing/2014/main" id="{3CF1BE0A-5BE0-044C-B83C-772EE613934B}"/>
              </a:ext>
            </a:extLst>
          </p:cNvPr>
          <p:cNvGraphicFramePr>
            <a:graphicFrameLocks noGrp="1"/>
          </p:cNvGraphicFramePr>
          <p:nvPr>
            <p:extLst>
              <p:ext uri="{D42A27DB-BD31-4B8C-83A1-F6EECF244321}">
                <p14:modId xmlns:p14="http://schemas.microsoft.com/office/powerpoint/2010/main" val="3977674402"/>
              </p:ext>
            </p:extLst>
          </p:nvPr>
        </p:nvGraphicFramePr>
        <p:xfrm>
          <a:off x="1015999" y="1074356"/>
          <a:ext cx="7112002" cy="3578184"/>
        </p:xfrm>
        <a:graphic>
          <a:graphicData uri="http://schemas.openxmlformats.org/drawingml/2006/table">
            <a:tbl>
              <a:tblPr firstRow="1" firstCol="1" bandRow="1">
                <a:tableStyleId>{2A5CF634-BF82-445E-975C-3A6A0FACAB5D}</a:tableStyleId>
              </a:tblPr>
              <a:tblGrid>
                <a:gridCol w="735363">
                  <a:extLst>
                    <a:ext uri="{9D8B030D-6E8A-4147-A177-3AD203B41FA5}">
                      <a16:colId xmlns:a16="http://schemas.microsoft.com/office/drawing/2014/main" val="1309100105"/>
                    </a:ext>
                  </a:extLst>
                </a:gridCol>
                <a:gridCol w="770776">
                  <a:extLst>
                    <a:ext uri="{9D8B030D-6E8A-4147-A177-3AD203B41FA5}">
                      <a16:colId xmlns:a16="http://schemas.microsoft.com/office/drawing/2014/main" val="825827179"/>
                    </a:ext>
                  </a:extLst>
                </a:gridCol>
                <a:gridCol w="770776">
                  <a:extLst>
                    <a:ext uri="{9D8B030D-6E8A-4147-A177-3AD203B41FA5}">
                      <a16:colId xmlns:a16="http://schemas.microsoft.com/office/drawing/2014/main" val="3681893626"/>
                    </a:ext>
                  </a:extLst>
                </a:gridCol>
                <a:gridCol w="770776">
                  <a:extLst>
                    <a:ext uri="{9D8B030D-6E8A-4147-A177-3AD203B41FA5}">
                      <a16:colId xmlns:a16="http://schemas.microsoft.com/office/drawing/2014/main" val="2370778270"/>
                    </a:ext>
                  </a:extLst>
                </a:gridCol>
                <a:gridCol w="770776">
                  <a:extLst>
                    <a:ext uri="{9D8B030D-6E8A-4147-A177-3AD203B41FA5}">
                      <a16:colId xmlns:a16="http://schemas.microsoft.com/office/drawing/2014/main" val="3377156241"/>
                    </a:ext>
                  </a:extLst>
                </a:gridCol>
                <a:gridCol w="135467">
                  <a:extLst>
                    <a:ext uri="{9D8B030D-6E8A-4147-A177-3AD203B41FA5}">
                      <a16:colId xmlns:a16="http://schemas.microsoft.com/office/drawing/2014/main" val="956122746"/>
                    </a:ext>
                  </a:extLst>
                </a:gridCol>
                <a:gridCol w="789517">
                  <a:extLst>
                    <a:ext uri="{9D8B030D-6E8A-4147-A177-3AD203B41FA5}">
                      <a16:colId xmlns:a16="http://schemas.microsoft.com/office/drawing/2014/main" val="2433945610"/>
                    </a:ext>
                  </a:extLst>
                </a:gridCol>
                <a:gridCol w="789517">
                  <a:extLst>
                    <a:ext uri="{9D8B030D-6E8A-4147-A177-3AD203B41FA5}">
                      <a16:colId xmlns:a16="http://schemas.microsoft.com/office/drawing/2014/main" val="3667021018"/>
                    </a:ext>
                  </a:extLst>
                </a:gridCol>
                <a:gridCol w="789517">
                  <a:extLst>
                    <a:ext uri="{9D8B030D-6E8A-4147-A177-3AD203B41FA5}">
                      <a16:colId xmlns:a16="http://schemas.microsoft.com/office/drawing/2014/main" val="1118325172"/>
                    </a:ext>
                  </a:extLst>
                </a:gridCol>
                <a:gridCol w="789517">
                  <a:extLst>
                    <a:ext uri="{9D8B030D-6E8A-4147-A177-3AD203B41FA5}">
                      <a16:colId xmlns:a16="http://schemas.microsoft.com/office/drawing/2014/main" val="4279956065"/>
                    </a:ext>
                  </a:extLst>
                </a:gridCol>
              </a:tblGrid>
              <a:tr h="423334">
                <a:tc gridSpan="10">
                  <a:txBody>
                    <a:bodyPr/>
                    <a:lstStyle/>
                    <a:p>
                      <a:r>
                        <a:rPr lang="en-SG" sz="1200" i="1" dirty="0">
                          <a:effectLst/>
                        </a:rPr>
                        <a:t>Top-N performance evaluated by Novelty@N</a:t>
                      </a:r>
                      <a:endParaRPr lang="en-SG"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7762021"/>
                  </a:ext>
                </a:extLst>
              </a:tr>
              <a:tr h="298853">
                <a:tc rowSpan="2">
                  <a:txBody>
                    <a:bodyPr/>
                    <a:lstStyle/>
                    <a:p>
                      <a:pPr algn="ctr"/>
                      <a:r>
                        <a:rPr lang="en-SG" sz="1000" dirty="0">
                          <a:effectLst/>
                        </a:rPr>
                        <a:t>Algo.</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r>
                        <a:rPr lang="en-SG" sz="1000" dirty="0">
                          <a:effectLst/>
                        </a:rPr>
                        <a:t>Amazon Grocery and Gourmet Food</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SG" sz="1000">
                          <a:effectLst/>
                        </a:rPr>
                        <a:t> </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gridSpan="4">
                  <a:txBody>
                    <a:bodyPr/>
                    <a:lstStyle/>
                    <a:p>
                      <a:pPr algn="ctr"/>
                      <a:r>
                        <a:rPr lang="en-SG" sz="1000" dirty="0">
                          <a:effectLst/>
                        </a:rPr>
                        <a:t>Amazon Pet Supplies</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66768300"/>
                  </a:ext>
                </a:extLst>
              </a:tr>
              <a:tr h="348018">
                <a:tc vMerge="1">
                  <a:txBody>
                    <a:bodyPr/>
                    <a:lstStyle/>
                    <a:p>
                      <a:endParaRPr lang="en-US"/>
                    </a:p>
                  </a:txBody>
                  <a:tcPr/>
                </a:tc>
                <a:tc>
                  <a:txBody>
                    <a:bodyPr/>
                    <a:lstStyle/>
                    <a:p>
                      <a:pPr algn="ctr"/>
                      <a:r>
                        <a:rPr lang="en-SG" sz="1000" dirty="0">
                          <a:effectLst/>
                        </a:rPr>
                        <a:t>Novelty@10</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rPr>
                        <a:t>Novelty@25</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rPr>
                        <a:t>Novelty@30</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rPr>
                        <a:t>Novelty@45</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a:effectLst/>
                        </a:rPr>
                        <a:t> </a:t>
                      </a:r>
                      <a:endParaRPr lang="en-SG"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rPr>
                        <a:t>Novelty@10</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rPr>
                        <a:t>Novelty@25</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rPr>
                        <a:t>Novelty@30</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effectLst/>
                        </a:rPr>
                        <a:t>Novelty@45</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8053819"/>
                  </a:ext>
                </a:extLst>
              </a:tr>
              <a:tr h="298853">
                <a:tc>
                  <a:txBody>
                    <a:bodyPr/>
                    <a:lstStyle/>
                    <a:p>
                      <a:pPr algn="ctr"/>
                      <a:r>
                        <a:rPr lang="en-SG" sz="1000" dirty="0">
                          <a:effectLst/>
                        </a:rPr>
                        <a:t>UB-CF</a:t>
                      </a:r>
                      <a:endParaRPr lang="en-SG"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0.90557</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0.93876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0.94462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0.95401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a:solidFill>
                            <a:schemeClr val="tx1"/>
                          </a:solidFill>
                          <a:effectLst/>
                          <a:latin typeface="Arial" panose="020B0604020202020204" pitchFamily="34" charset="0"/>
                          <a:cs typeface="Arial" panose="020B0604020202020204" pitchFamily="34" charset="0"/>
                        </a:rPr>
                        <a:t> </a:t>
                      </a:r>
                      <a:endParaRPr lang="en-SG" sz="10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0.91555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0.94071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0.94731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0.95870</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66533126"/>
                  </a:ext>
                </a:extLst>
              </a:tr>
              <a:tr h="298853">
                <a:tc>
                  <a:txBody>
                    <a:bodyPr/>
                    <a:lstStyle/>
                    <a:p>
                      <a:pPr algn="ctr"/>
                      <a:r>
                        <a:rPr lang="en-SG" sz="1000" dirty="0">
                          <a:effectLst/>
                        </a:rPr>
                        <a:t>FunkSVD</a:t>
                      </a:r>
                      <a:r>
                        <a:rPr lang="en-SG" sz="1000" baseline="30000" dirty="0">
                          <a:effectLst/>
                        </a:rPr>
                        <a:t>**</a:t>
                      </a:r>
                      <a:endParaRPr lang="en-SG" sz="1000" baseline="30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0.87762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0.89942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0.90351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0.91186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SG" sz="10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0.88427</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0.88741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0.89002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0.89838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53028918"/>
                  </a:ext>
                </a:extLst>
              </a:tr>
              <a:tr h="298853">
                <a:tc>
                  <a:txBody>
                    <a:bodyPr/>
                    <a:lstStyle/>
                    <a:p>
                      <a:pPr algn="ctr"/>
                      <a:r>
                        <a:rPr lang="en-SG" sz="1000" dirty="0">
                          <a:effectLst/>
                        </a:rPr>
                        <a:t>TI-MF</a:t>
                      </a:r>
                      <a:r>
                        <a:rPr lang="en-SG" sz="1000" baseline="30000" dirty="0">
                          <a:effectLst/>
                        </a:rPr>
                        <a:t>**</a:t>
                      </a:r>
                      <a:endParaRPr lang="en-SG" sz="1000" baseline="30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0.90050</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0.92528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0.93025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0.93792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SG" sz="10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0.93035</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0.93601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0.93856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0.94257</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1102385"/>
                  </a:ext>
                </a:extLst>
              </a:tr>
              <a:tr h="298853">
                <a:tc>
                  <a:txBody>
                    <a:bodyPr/>
                    <a:lstStyle/>
                    <a:p>
                      <a:pPr algn="ctr"/>
                      <a:r>
                        <a:rPr lang="en-SG" sz="1000" dirty="0">
                          <a:effectLst/>
                          <a:latin typeface="Arial" panose="020B0604020202020204" pitchFamily="34" charset="0"/>
                          <a:ea typeface="Times New Roman" panose="02020603050405020304" pitchFamily="18" charset="0"/>
                          <a:cs typeface="Arial" panose="020B0604020202020204" pitchFamily="34" charset="0"/>
                        </a:rPr>
                        <a:t>Random</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0.95766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0.95966</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0.96197</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0.96668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0.91587</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0.92872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0.93213</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0.93958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02387587"/>
                  </a:ext>
                </a:extLst>
              </a:tr>
              <a:tr h="298853">
                <a:tc>
                  <a:txBody>
                    <a:bodyPr/>
                    <a:lstStyle/>
                    <a:p>
                      <a:pPr algn="ctr"/>
                      <a:r>
                        <a:rPr lang="en-SG" sz="1000" i="1" dirty="0">
                          <a:effectLst/>
                        </a:rPr>
                        <a:t>ER-CBF*</a:t>
                      </a:r>
                      <a:endParaRPr lang="en-SG" sz="10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0.94243</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0.95109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0.95319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0.95722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SG" sz="10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0.95381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0.96009</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0.96143</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1000" b="1"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0.96418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84747981"/>
                  </a:ext>
                </a:extLst>
              </a:tr>
              <a:tr h="298853">
                <a:tc>
                  <a:txBody>
                    <a:bodyPr/>
                    <a:lstStyle/>
                    <a:p>
                      <a:pPr algn="ctr"/>
                      <a:r>
                        <a:rPr lang="en-SG" sz="1000" i="1" dirty="0">
                          <a:effectLst/>
                        </a:rPr>
                        <a:t>MOD-ECF</a:t>
                      </a:r>
                      <a:r>
                        <a:rPr lang="en-SG" sz="1000" i="1" baseline="30000" dirty="0">
                          <a:effectLst/>
                        </a:rPr>
                        <a:t>***</a:t>
                      </a:r>
                      <a:endParaRPr lang="en-SG" sz="1000" i="1" baseline="30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b="1" dirty="0">
                          <a:solidFill>
                            <a:srgbClr val="FF8800"/>
                          </a:solidFill>
                          <a:effectLst/>
                          <a:latin typeface="Arial" panose="020B0604020202020204" pitchFamily="34" charset="0"/>
                          <a:cs typeface="Arial" panose="020B0604020202020204" pitchFamily="34" charset="0"/>
                        </a:rPr>
                        <a:t> 0.96466</a:t>
                      </a:r>
                      <a:endParaRPr lang="en-SG" sz="1000" b="1" dirty="0">
                        <a:solidFill>
                          <a:srgbClr val="FF8800"/>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b="1" dirty="0">
                          <a:solidFill>
                            <a:srgbClr val="FF8800"/>
                          </a:solidFill>
                          <a:effectLst/>
                          <a:latin typeface="Arial" panose="020B0604020202020204" pitchFamily="34" charset="0"/>
                          <a:cs typeface="Arial" panose="020B0604020202020204" pitchFamily="34" charset="0"/>
                        </a:rPr>
                        <a:t>0.96496</a:t>
                      </a:r>
                      <a:endParaRPr lang="en-SG" sz="1000" b="1" dirty="0">
                        <a:solidFill>
                          <a:srgbClr val="FF8800"/>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b="1" dirty="0">
                          <a:solidFill>
                            <a:srgbClr val="FF8800"/>
                          </a:solidFill>
                          <a:effectLst/>
                          <a:latin typeface="Arial" panose="020B0604020202020204" pitchFamily="34" charset="0"/>
                          <a:ea typeface="Times New Roman" panose="02020603050405020304" pitchFamily="18" charset="0"/>
                          <a:cs typeface="Arial" panose="020B0604020202020204" pitchFamily="34" charset="0"/>
                        </a:rPr>
                        <a:t>0.96514</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cs typeface="Arial" panose="020B0604020202020204" pitchFamily="34" charset="0"/>
                        </a:rPr>
                        <a:t>0.96580</a:t>
                      </a:r>
                      <a:endPar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a:solidFill>
                            <a:schemeClr val="tx1"/>
                          </a:solidFill>
                          <a:effectLst/>
                          <a:latin typeface="Arial" panose="020B0604020202020204" pitchFamily="34" charset="0"/>
                          <a:cs typeface="Arial" panose="020B0604020202020204" pitchFamily="34" charset="0"/>
                        </a:rPr>
                        <a:t> </a:t>
                      </a:r>
                      <a:endParaRPr lang="en-SG" sz="10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cs typeface="Arial" panose="020B0604020202020204" pitchFamily="34" charset="0"/>
                        </a:rPr>
                        <a:t> 0.94959</a:t>
                      </a:r>
                      <a:endPar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cs typeface="Arial" panose="020B0604020202020204" pitchFamily="34" charset="0"/>
                        </a:rPr>
                        <a:t> 0.95902</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cs typeface="Arial" panose="020B0604020202020204" pitchFamily="34" charset="0"/>
                        </a:rPr>
                        <a:t>0.96069 </a:t>
                      </a:r>
                      <a:endParaRPr lang="en-SG" sz="1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000" dirty="0">
                          <a:solidFill>
                            <a:schemeClr val="tx1"/>
                          </a:solidFill>
                          <a:effectLst/>
                          <a:latin typeface="Arial" panose="020B0604020202020204" pitchFamily="34" charset="0"/>
                          <a:cs typeface="Arial" panose="020B0604020202020204" pitchFamily="34" charset="0"/>
                        </a:rPr>
                        <a:t> 0.96408</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6417990"/>
                  </a:ext>
                </a:extLst>
              </a:tr>
              <a:tr h="688249">
                <a:tc gridSpan="10">
                  <a:txBody>
                    <a:bodyPr/>
                    <a:lstStyle/>
                    <a:p>
                      <a:pPr>
                        <a:lnSpc>
                          <a:spcPct val="150000"/>
                        </a:lnSpc>
                      </a:pPr>
                      <a:r>
                        <a:rPr lang="en-SG" sz="800" i="1" dirty="0">
                          <a:effectLst/>
                        </a:rPr>
                        <a:t>Note</a:t>
                      </a:r>
                      <a:r>
                        <a:rPr lang="en-SG" sz="800" dirty="0">
                          <a:effectLst/>
                        </a:rPr>
                        <a:t>. All matrix factorization-based algorithms are defined with a factor size of k=50. Similarly, the review representations in our proposed approaches are defined with a dimension size of n=50.</a:t>
                      </a:r>
                    </a:p>
                    <a:p>
                      <a:pPr marL="171450" indent="-171450">
                        <a:lnSpc>
                          <a:spcPct val="150000"/>
                        </a:lnSpc>
                        <a:buFont typeface="Wingdings" pitchFamily="2" charset="2"/>
                        <a:buChar char="Ø"/>
                      </a:pPr>
                      <a:r>
                        <a:rPr lang="en-SG" sz="800" dirty="0">
                          <a:effectLst/>
                        </a:rPr>
                        <a:t>*Doc2Vec settings: {epochs=10, window=5, min_count=1}</a:t>
                      </a:r>
                    </a:p>
                    <a:p>
                      <a:pPr marL="171450" indent="-171450">
                        <a:lnSpc>
                          <a:spcPct val="150000"/>
                        </a:lnSpc>
                        <a:buFont typeface="Wingdings" pitchFamily="2" charset="2"/>
                        <a:buChar char="Ø"/>
                      </a:pPr>
                      <a:r>
                        <a:rPr lang="en-SG" sz="800" dirty="0">
                          <a:effectLst/>
                        </a:rPr>
                        <a:t>**Matrix Factorization models settings: {epochs=10, learning_rate=0.005, regularization=0.1}</a:t>
                      </a:r>
                    </a:p>
                  </a:txBody>
                  <a:tcPr marL="26275" marR="262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48640342"/>
                  </a:ext>
                </a:extLst>
              </a:tr>
            </a:tbl>
          </a:graphicData>
        </a:graphic>
      </p:graphicFrame>
      <p:sp>
        <p:nvSpPr>
          <p:cNvPr id="17" name="TextBox 16">
            <a:extLst>
              <a:ext uri="{FF2B5EF4-FFF2-40B4-BE49-F238E27FC236}">
                <a16:creationId xmlns:a16="http://schemas.microsoft.com/office/drawing/2014/main" id="{0A5B5D35-94B0-AB46-8584-57834B52CC59}"/>
              </a:ext>
            </a:extLst>
          </p:cNvPr>
          <p:cNvSpPr txBox="1"/>
          <p:nvPr/>
        </p:nvSpPr>
        <p:spPr>
          <a:xfrm>
            <a:off x="873402" y="714431"/>
            <a:ext cx="1298127" cy="477054"/>
          </a:xfrm>
          <a:prstGeom prst="rect">
            <a:avLst/>
          </a:prstGeom>
          <a:noFill/>
        </p:spPr>
        <p:txBody>
          <a:bodyPr wrap="square" rtlCol="0">
            <a:spAutoFit/>
          </a:bodyPr>
          <a:lstStyle/>
          <a:p>
            <a:pPr algn="ctr"/>
            <a:r>
              <a:rPr lang="en-US" sz="2500" dirty="0">
                <a:solidFill>
                  <a:schemeClr val="tx1"/>
                </a:solidFill>
                <a:latin typeface="DM Serif Display" pitchFamily="2" charset="0"/>
              </a:rPr>
              <a:t>Table 7</a:t>
            </a:r>
          </a:p>
        </p:txBody>
      </p:sp>
      <p:sp>
        <p:nvSpPr>
          <p:cNvPr id="10" name="TextBox 9">
            <a:extLst>
              <a:ext uri="{FF2B5EF4-FFF2-40B4-BE49-F238E27FC236}">
                <a16:creationId xmlns:a16="http://schemas.microsoft.com/office/drawing/2014/main" id="{A05C6326-8222-A743-9627-9B131CA62E88}"/>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EXPERIMENTAL SETUP     METRICS     </a:t>
            </a:r>
            <a:r>
              <a:rPr lang="en-US" sz="1050" b="1" dirty="0">
                <a:solidFill>
                  <a:srgbClr val="FF8800"/>
                </a:solidFill>
                <a:latin typeface="Arial" panose="020B0604020202020204" pitchFamily="34" charset="0"/>
                <a:cs typeface="Arial" panose="020B0604020202020204" pitchFamily="34" charset="0"/>
              </a:rPr>
              <a:t>RESULTS </a:t>
            </a:r>
            <a:r>
              <a:rPr lang="en-US" sz="1050" b="1" dirty="0">
                <a:solidFill>
                  <a:srgbClr val="97A6C2"/>
                </a:solidFill>
                <a:latin typeface="Arial" panose="020B0604020202020204" pitchFamily="34" charset="0"/>
                <a:cs typeface="Arial" panose="020B0604020202020204" pitchFamily="34" charset="0"/>
              </a:rPr>
              <a:t>   FINDINGS &amp; DISCUSSION</a:t>
            </a:r>
            <a:endParaRPr lang="en-US" sz="1050" dirty="0">
              <a:solidFill>
                <a:srgbClr val="97A6C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1830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Findings &amp; Discussion</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sp>
        <p:nvSpPr>
          <p:cNvPr id="8" name="TextBox 7">
            <a:extLst>
              <a:ext uri="{FF2B5EF4-FFF2-40B4-BE49-F238E27FC236}">
                <a16:creationId xmlns:a16="http://schemas.microsoft.com/office/drawing/2014/main" id="{E2E7BF1A-C2C6-F149-914E-82AC0EF489BF}"/>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EXPERIMENTAL SETUP     METRICS     RESULTS    </a:t>
            </a:r>
            <a:r>
              <a:rPr lang="en-US" sz="1050" b="1" dirty="0">
                <a:solidFill>
                  <a:srgbClr val="FF8800"/>
                </a:solidFill>
                <a:latin typeface="Arial" panose="020B0604020202020204" pitchFamily="34" charset="0"/>
                <a:cs typeface="Arial" panose="020B0604020202020204" pitchFamily="34" charset="0"/>
              </a:rPr>
              <a:t>FINDINGS &amp; DISCUSSION</a:t>
            </a:r>
            <a:endParaRPr lang="en-US" sz="1050" dirty="0">
              <a:solidFill>
                <a:srgbClr val="FF88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0DFDB62-93BF-504A-B162-4C5C41658F57}"/>
              </a:ext>
            </a:extLst>
          </p:cNvPr>
          <p:cNvSpPr txBox="1"/>
          <p:nvPr/>
        </p:nvSpPr>
        <p:spPr>
          <a:xfrm>
            <a:off x="4920436" y="900464"/>
            <a:ext cx="3719457" cy="3539430"/>
          </a:xfrm>
          <a:prstGeom prst="rect">
            <a:avLst/>
          </a:prstGeom>
          <a:noFill/>
        </p:spPr>
        <p:txBody>
          <a:bodyPr wrap="square" rtlCol="0">
            <a:spAutoFit/>
          </a:bodyPr>
          <a:lstStyle/>
          <a:p>
            <a:pPr marL="285750" indent="-285750">
              <a:buFont typeface="Arial" panose="020B0604020202020204" pitchFamily="34" charset="0"/>
              <a:buChar char="•"/>
            </a:pPr>
            <a:r>
              <a:rPr lang="en-US" b="1" dirty="0"/>
              <a:t>ER-CBF</a:t>
            </a:r>
            <a:r>
              <a:rPr lang="en-US" dirty="0"/>
              <a:t> has the</a:t>
            </a:r>
            <a:r>
              <a:rPr lang="en-US" b="1" dirty="0">
                <a:solidFill>
                  <a:srgbClr val="FF8800"/>
                </a:solidFill>
              </a:rPr>
              <a:t> BEST </a:t>
            </a:r>
            <a:r>
              <a:rPr lang="en-US" dirty="0"/>
              <a:t>accuracy (</a:t>
            </a:r>
            <a:r>
              <a:rPr lang="en-US" i="1" dirty="0"/>
              <a:t>Recall@N</a:t>
            </a:r>
            <a:r>
              <a:rPr lang="en-US" dirty="0"/>
              <a:t>) and adequate </a:t>
            </a:r>
            <a:r>
              <a:rPr lang="en-US" i="1" dirty="0"/>
              <a:t>Novelty@N </a:t>
            </a:r>
            <a:r>
              <a:rPr lang="en-US" dirty="0"/>
              <a:t>in relative to other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Traditional algorithms</a:t>
            </a:r>
            <a:r>
              <a:rPr lang="en-US" dirty="0"/>
              <a:t>, although reliable but were still suffering from </a:t>
            </a:r>
            <a:r>
              <a:rPr lang="en-US" i="1" dirty="0"/>
              <a:t>data sparsity </a:t>
            </a:r>
            <a:r>
              <a:rPr lang="en-US" dirty="0"/>
              <a:t>and </a:t>
            </a:r>
            <a:r>
              <a:rPr lang="en-US" i="1" dirty="0"/>
              <a:t>cold start.</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b="1" dirty="0"/>
              <a:t>MOD-ECF </a:t>
            </a:r>
            <a:r>
              <a:rPr lang="en-US" dirty="0"/>
              <a:t>were unreliable in performance, despite outperforming </a:t>
            </a:r>
            <a:r>
              <a:rPr lang="en-US" b="1" dirty="0"/>
              <a:t>TI-MF </a:t>
            </a:r>
            <a:r>
              <a:rPr lang="en-US" dirty="0"/>
              <a:t>in </a:t>
            </a:r>
            <a:r>
              <a:rPr lang="en-US" i="1" dirty="0"/>
              <a:t>Pet Supplies. </a:t>
            </a:r>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dirty="0"/>
              <a:t>Requires deeper cross-analysis to better understand how using review-based recommenders perform across different groups of users.</a:t>
            </a:r>
          </a:p>
        </p:txBody>
      </p:sp>
      <p:sp>
        <p:nvSpPr>
          <p:cNvPr id="7" name="TextBox 6">
            <a:extLst>
              <a:ext uri="{FF2B5EF4-FFF2-40B4-BE49-F238E27FC236}">
                <a16:creationId xmlns:a16="http://schemas.microsoft.com/office/drawing/2014/main" id="{BF8DBFD7-A597-8344-8CD1-94585970AF1C}"/>
              </a:ext>
            </a:extLst>
          </p:cNvPr>
          <p:cNvSpPr txBox="1"/>
          <p:nvPr/>
        </p:nvSpPr>
        <p:spPr>
          <a:xfrm>
            <a:off x="713816" y="4128575"/>
            <a:ext cx="3509749" cy="253916"/>
          </a:xfrm>
          <a:prstGeom prst="rect">
            <a:avLst/>
          </a:prstGeom>
          <a:noFill/>
        </p:spPr>
        <p:txBody>
          <a:bodyPr wrap="square" rtlCol="0">
            <a:spAutoFit/>
          </a:bodyPr>
          <a:lstStyle/>
          <a:p>
            <a:pPr algn="ctr"/>
            <a:r>
              <a:rPr lang="en-US" sz="1050" b="1" dirty="0">
                <a:solidFill>
                  <a:schemeClr val="tx1"/>
                </a:solidFill>
                <a:latin typeface="Arial" panose="020B0604020202020204" pitchFamily="34" charset="0"/>
                <a:cs typeface="Arial" panose="020B0604020202020204" pitchFamily="34" charset="0"/>
              </a:rPr>
              <a:t>Figure 6. </a:t>
            </a:r>
            <a:r>
              <a:rPr lang="en-US" sz="1050" dirty="0">
                <a:solidFill>
                  <a:schemeClr val="tx1"/>
                </a:solidFill>
                <a:latin typeface="Arial" panose="020B0604020202020204" pitchFamily="34" charset="0"/>
                <a:cs typeface="Arial" panose="020B0604020202020204" pitchFamily="34" charset="0"/>
              </a:rPr>
              <a:t>Visual Representation of the </a:t>
            </a:r>
            <a:r>
              <a:rPr lang="en-US" sz="1050" i="1" dirty="0">
                <a:solidFill>
                  <a:schemeClr val="tx1"/>
                </a:solidFill>
                <a:latin typeface="Arial" panose="020B0604020202020204" pitchFamily="34" charset="0"/>
                <a:cs typeface="Arial" panose="020B0604020202020204" pitchFamily="34" charset="0"/>
              </a:rPr>
              <a:t>ER-CBF </a:t>
            </a:r>
            <a:r>
              <a:rPr lang="en-US" sz="1050" dirty="0">
                <a:solidFill>
                  <a:schemeClr val="tx1"/>
                </a:solidFill>
                <a:latin typeface="Arial" panose="020B0604020202020204" pitchFamily="34" charset="0"/>
                <a:cs typeface="Arial" panose="020B0604020202020204" pitchFamily="34" charset="0"/>
              </a:rPr>
              <a:t>model.</a:t>
            </a:r>
            <a:endParaRPr lang="en-US" sz="1050" i="1" dirty="0">
              <a:solidFill>
                <a:schemeClr val="tx1"/>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8BBF5143-3587-4847-9E93-813CE0398B62}"/>
              </a:ext>
            </a:extLst>
          </p:cNvPr>
          <p:cNvPicPr>
            <a:picLocks noChangeAspect="1"/>
          </p:cNvPicPr>
          <p:nvPr/>
        </p:nvPicPr>
        <p:blipFill>
          <a:blip r:embed="rId4"/>
          <a:stretch>
            <a:fillRect/>
          </a:stretch>
        </p:blipFill>
        <p:spPr>
          <a:xfrm>
            <a:off x="504108" y="1044505"/>
            <a:ext cx="3621752" cy="305449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FDFFF1-0A85-704A-B683-781C216916A9}"/>
                  </a:ext>
                </a:extLst>
              </p:cNvPr>
              <p:cNvSpPr txBox="1"/>
              <p:nvPr/>
            </p:nvSpPr>
            <p:spPr>
              <a:xfrm>
                <a:off x="1652638" y="1198243"/>
                <a:ext cx="914400" cy="215444"/>
              </a:xfrm>
              <a:prstGeom prst="rect">
                <a:avLst/>
              </a:prstGeom>
              <a:noFill/>
            </p:spPr>
            <p:txBody>
              <a:bodyPr wrap="square" rtlCol="0">
                <a:spAutoFit/>
              </a:bodyPr>
              <a:lstStyle/>
              <a:p>
                <a:r>
                  <a:rPr lang="en-SG" sz="800" dirty="0">
                    <a:latin typeface="Arial" panose="020B0604020202020204" pitchFamily="34" charset="0"/>
                    <a:cs typeface="Arial" panose="020B0604020202020204" pitchFamily="34" charset="0"/>
                  </a:rPr>
                  <a:t> e.g., </a:t>
                </a:r>
                <a14:m>
                  <m:oMath xmlns:m="http://schemas.openxmlformats.org/officeDocument/2006/math">
                    <m:sSub>
                      <m:sSubPr>
                        <m:ctrlPr>
                          <a:rPr lang="en-SG" sz="800" i="1" smtClean="0">
                            <a:latin typeface="Cambria Math" panose="02040503050406030204" pitchFamily="18" charset="0"/>
                          </a:rPr>
                        </m:ctrlPr>
                      </m:sSubPr>
                      <m:e>
                        <m:r>
                          <a:rPr lang="en-SG" sz="8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US" sz="800" b="0" i="1" smtClean="0">
                            <a:latin typeface="Cambria Math" panose="02040503050406030204" pitchFamily="18" charset="0"/>
                            <a:ea typeface="Times New Roman" panose="02020603050405020304" pitchFamily="18" charset="0"/>
                            <a:cs typeface="Times New Roman" panose="02020603050405020304" pitchFamily="18" charset="0"/>
                          </a:rPr>
                          <m:t>1</m:t>
                        </m:r>
                      </m:sub>
                    </m:sSub>
                    <m:r>
                      <a:rPr lang="en-SG" sz="8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800" i="1">
                            <a:latin typeface="Cambria Math" panose="02040503050406030204" pitchFamily="18" charset="0"/>
                          </a:rPr>
                        </m:ctrlPr>
                      </m:sSupPr>
                      <m:e>
                        <m:r>
                          <a:rPr lang="en-SG" sz="8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8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endParaRPr lang="en-US" sz="800" dirty="0">
                  <a:latin typeface="Arial" panose="020B0604020202020204" pitchFamily="34" charset="0"/>
                  <a:cs typeface="Arial" panose="020B0604020202020204" pitchFamily="34" charset="0"/>
                </a:endParaRPr>
              </a:p>
            </p:txBody>
          </p:sp>
        </mc:Choice>
        <mc:Fallback xmlns="">
          <p:sp>
            <p:nvSpPr>
              <p:cNvPr id="13" name="TextBox 12">
                <a:extLst>
                  <a:ext uri="{FF2B5EF4-FFF2-40B4-BE49-F238E27FC236}">
                    <a16:creationId xmlns:a16="http://schemas.microsoft.com/office/drawing/2014/main" id="{E5FDFFF1-0A85-704A-B683-781C216916A9}"/>
                  </a:ext>
                </a:extLst>
              </p:cNvPr>
              <p:cNvSpPr txBox="1">
                <a:spLocks noRot="1" noChangeAspect="1" noMove="1" noResize="1" noEditPoints="1" noAdjustHandles="1" noChangeArrowheads="1" noChangeShapeType="1" noTextEdit="1"/>
              </p:cNvSpPr>
              <p:nvPr/>
            </p:nvSpPr>
            <p:spPr>
              <a:xfrm>
                <a:off x="1652638" y="1198243"/>
                <a:ext cx="914400" cy="215444"/>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109A27B-9739-FE41-9463-123E49057069}"/>
                  </a:ext>
                </a:extLst>
              </p:cNvPr>
              <p:cNvSpPr txBox="1"/>
              <p:nvPr/>
            </p:nvSpPr>
            <p:spPr>
              <a:xfrm>
                <a:off x="1053371" y="3592162"/>
                <a:ext cx="914400" cy="215444"/>
              </a:xfrm>
              <a:prstGeom prst="rect">
                <a:avLst/>
              </a:prstGeom>
              <a:noFill/>
            </p:spPr>
            <p:txBody>
              <a:bodyPr wrap="square" rtlCol="0">
                <a:spAutoFit/>
              </a:bodyPr>
              <a:lstStyle/>
              <a:p>
                <a:r>
                  <a:rPr lang="en-SG" sz="800" dirty="0">
                    <a:latin typeface="Arial" panose="020B0604020202020204" pitchFamily="34" charset="0"/>
                    <a:cs typeface="Arial" panose="020B0604020202020204" pitchFamily="34" charset="0"/>
                  </a:rPr>
                  <a:t> e.g., </a:t>
                </a:r>
                <a14:m>
                  <m:oMath xmlns:m="http://schemas.openxmlformats.org/officeDocument/2006/math">
                    <m:sSub>
                      <m:sSubPr>
                        <m:ctrlPr>
                          <a:rPr lang="en-SG" sz="800" i="1" smtClean="0">
                            <a:latin typeface="Cambria Math" panose="02040503050406030204" pitchFamily="18" charset="0"/>
                          </a:rPr>
                        </m:ctrlPr>
                      </m:sSubPr>
                      <m:e>
                        <m:r>
                          <a:rPr lang="en-SG" sz="8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US" sz="800" b="0" i="1" smtClean="0">
                            <a:latin typeface="Cambria Math" panose="02040503050406030204" pitchFamily="18" charset="0"/>
                            <a:ea typeface="Times New Roman" panose="02020603050405020304" pitchFamily="18" charset="0"/>
                            <a:cs typeface="Times New Roman" panose="02020603050405020304" pitchFamily="18" charset="0"/>
                          </a:rPr>
                          <m:t>2</m:t>
                        </m:r>
                      </m:sub>
                    </m:sSub>
                    <m:r>
                      <a:rPr lang="en-SG" sz="8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800" i="1">
                            <a:latin typeface="Cambria Math" panose="02040503050406030204" pitchFamily="18" charset="0"/>
                          </a:rPr>
                        </m:ctrlPr>
                      </m:sSupPr>
                      <m:e>
                        <m:r>
                          <a:rPr lang="en-SG" sz="8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8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endParaRPr lang="en-US" sz="8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109A27B-9739-FE41-9463-123E49057069}"/>
                  </a:ext>
                </a:extLst>
              </p:cNvPr>
              <p:cNvSpPr txBox="1">
                <a:spLocks noRot="1" noChangeAspect="1" noMove="1" noResize="1" noEditPoints="1" noAdjustHandles="1" noChangeArrowheads="1" noChangeShapeType="1" noTextEdit="1"/>
              </p:cNvSpPr>
              <p:nvPr/>
            </p:nvSpPr>
            <p:spPr>
              <a:xfrm>
                <a:off x="1053371" y="3592162"/>
                <a:ext cx="914400" cy="215444"/>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F227213-190F-864B-AE5C-B07F6A90835A}"/>
                  </a:ext>
                </a:extLst>
              </p:cNvPr>
              <p:cNvSpPr/>
              <p:nvPr/>
            </p:nvSpPr>
            <p:spPr>
              <a:xfrm>
                <a:off x="3112209" y="2649593"/>
                <a:ext cx="1251092" cy="310470"/>
              </a:xfrm>
              <a:prstGeom prst="rect">
                <a:avLst/>
              </a:prstGeom>
            </p:spPr>
            <p:txBody>
              <a:bodyPr wrap="square">
                <a:spAutoFit/>
              </a:bodyPr>
              <a:lstStyle/>
              <a:p>
                <a:r>
                  <a:rPr lang="en-SG" sz="1000" b="1" dirty="0">
                    <a:latin typeface="Times New Roman" panose="02020603050405020304" pitchFamily="18" charset="0"/>
                    <a:ea typeface="Times New Roman" panose="02020603050405020304" pitchFamily="18" charset="0"/>
                  </a:rPr>
                  <a:t>P</a:t>
                </a:r>
                <a:r>
                  <a:rPr lang="en-SG" sz="1000" b="1" i="1" baseline="-25000" dirty="0">
                    <a:latin typeface="Times New Roman" panose="02020603050405020304" pitchFamily="18" charset="0"/>
                    <a:ea typeface="Times New Roman" panose="02020603050405020304" pitchFamily="18" charset="0"/>
                  </a:rPr>
                  <a:t>u</a:t>
                </a:r>
                <a:r>
                  <a:rPr lang="en-SG" sz="1000" i="1" dirty="0">
                    <a:latin typeface="Times New Roman" panose="02020603050405020304" pitchFamily="18" charset="0"/>
                    <a:ea typeface="Times New Roman" panose="02020603050405020304" pitchFamily="18" charset="0"/>
                  </a:rPr>
                  <a:t> </a:t>
                </a:r>
                <a:r>
                  <a:rPr lang="en-SG" sz="1000" dirty="0">
                    <a:latin typeface="Times New Roman" panose="02020603050405020304" pitchFamily="18" charset="0"/>
                    <a:ea typeface="Times New Roman" panose="02020603050405020304" pitchFamily="18" charset="0"/>
                  </a:rPr>
                  <a:t>= </a:t>
                </a:r>
                <a14:m>
                  <m:oMath xmlns:m="http://schemas.openxmlformats.org/officeDocument/2006/math">
                    <m:f>
                      <m:fPr>
                        <m:ctrlPr>
                          <a:rPr lang="en-SG" sz="1000" i="1">
                            <a:effectLst/>
                            <a:latin typeface="Cambria Math" panose="02040503050406030204" pitchFamily="18" charset="0"/>
                          </a:rPr>
                        </m:ctrlPr>
                      </m:fPr>
                      <m:num>
                        <m:r>
                          <a:rPr lang="en-SG" sz="1000" i="1">
                            <a:latin typeface="Cambria Math" panose="02040503050406030204" pitchFamily="18" charset="0"/>
                            <a:ea typeface="Times New Roman" panose="02020603050405020304" pitchFamily="18" charset="0"/>
                            <a:cs typeface="Times New Roman" panose="02020603050405020304" pitchFamily="18" charset="0"/>
                          </a:rPr>
                          <m:t>1</m:t>
                        </m:r>
                      </m:num>
                      <m:den>
                        <m:r>
                          <a:rPr lang="en-SG" sz="1000" i="1">
                            <a:latin typeface="Cambria Math" panose="02040503050406030204" pitchFamily="18" charset="0"/>
                            <a:ea typeface="Times New Roman" panose="02020603050405020304" pitchFamily="18" charset="0"/>
                            <a:cs typeface="Times New Roman" panose="02020603050405020304" pitchFamily="18" charset="0"/>
                          </a:rPr>
                          <m:t>𝑛</m:t>
                        </m:r>
                      </m:den>
                    </m:f>
                    <m:nary>
                      <m:naryPr>
                        <m:chr m:val="∑"/>
                        <m:limLoc m:val="undOvr"/>
                        <m:ctrlPr>
                          <a:rPr lang="en-SG" sz="1000" i="1">
                            <a:effectLst/>
                            <a:latin typeface="Cambria Math" panose="02040503050406030204" pitchFamily="18" charset="0"/>
                          </a:rPr>
                        </m:ctrlPr>
                      </m:naryPr>
                      <m:sub>
                        <m:r>
                          <a:rPr lang="en-SG" sz="1000" i="1">
                            <a:latin typeface="Cambria Math" panose="02040503050406030204" pitchFamily="18" charset="0"/>
                            <a:ea typeface="Times New Roman" panose="02020603050405020304" pitchFamily="18" charset="0"/>
                            <a:cs typeface="Times New Roman" panose="02020603050405020304" pitchFamily="18" charset="0"/>
                          </a:rPr>
                          <m:t>𝑖</m:t>
                        </m:r>
                        <m:r>
                          <a:rPr lang="en-SG" sz="1000" i="1">
                            <a:latin typeface="Cambria Math" panose="02040503050406030204" pitchFamily="18" charset="0"/>
                            <a:ea typeface="Times New Roman" panose="02020603050405020304" pitchFamily="18" charset="0"/>
                            <a:cs typeface="Times New Roman" panose="02020603050405020304" pitchFamily="18" charset="0"/>
                          </a:rPr>
                          <m:t>=1</m:t>
                        </m:r>
                      </m:sub>
                      <m:sup>
                        <m:r>
                          <a:rPr lang="en-SG" sz="1000" i="1">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en-SG" sz="1000" i="1">
                                <a:effectLst/>
                                <a:latin typeface="Cambria Math" panose="02040503050406030204" pitchFamily="18" charset="0"/>
                              </a:rPr>
                            </m:ctrlPr>
                          </m:sSubPr>
                          <m:e>
                            <m:r>
                              <a:rPr lang="en-SG" sz="10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SG" sz="1000"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SG" sz="1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1000" i="1">
                                <a:effectLst/>
                                <a:latin typeface="Cambria Math" panose="02040503050406030204" pitchFamily="18" charset="0"/>
                              </a:rPr>
                            </m:ctrlPr>
                          </m:sSupPr>
                          <m:e>
                            <m:r>
                              <a:rPr lang="en-SG" sz="10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1000" i="1">
                                <a:latin typeface="Cambria Math" panose="02040503050406030204" pitchFamily="18" charset="0"/>
                                <a:ea typeface="Times New Roman" panose="02020603050405020304" pitchFamily="18" charset="0"/>
                                <a:cs typeface="Times New Roman" panose="02020603050405020304" pitchFamily="18" charset="0"/>
                              </a:rPr>
                              <m:t>𝐹</m:t>
                            </m:r>
                          </m:sup>
                        </m:sSup>
                      </m:e>
                    </m:nary>
                  </m:oMath>
                </a14:m>
                <a:r>
                  <a:rPr lang="en-SG" sz="1000" dirty="0">
                    <a:effectLst/>
                  </a:rPr>
                  <a:t> </a:t>
                </a:r>
                <a:endParaRPr lang="en-US" sz="1000" dirty="0"/>
              </a:p>
            </p:txBody>
          </p:sp>
        </mc:Choice>
        <mc:Fallback xmlns="">
          <p:sp>
            <p:nvSpPr>
              <p:cNvPr id="15" name="Rectangle 14">
                <a:extLst>
                  <a:ext uri="{FF2B5EF4-FFF2-40B4-BE49-F238E27FC236}">
                    <a16:creationId xmlns:a16="http://schemas.microsoft.com/office/drawing/2014/main" id="{4F227213-190F-864B-AE5C-B07F6A90835A}"/>
                  </a:ext>
                </a:extLst>
              </p:cNvPr>
              <p:cNvSpPr>
                <a:spLocks noRot="1" noChangeAspect="1" noMove="1" noResize="1" noEditPoints="1" noAdjustHandles="1" noChangeArrowheads="1" noChangeShapeType="1" noTextEdit="1"/>
              </p:cNvSpPr>
              <p:nvPr/>
            </p:nvSpPr>
            <p:spPr>
              <a:xfrm>
                <a:off x="3112209" y="2649593"/>
                <a:ext cx="1251092" cy="310470"/>
              </a:xfrm>
              <a:prstGeom prst="rect">
                <a:avLst/>
              </a:prstGeom>
              <a:blipFill>
                <a:blip r:embed="rId7"/>
                <a:stretch>
                  <a:fillRect t="-53846" b="-96154"/>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507F78DB-5BC1-E74F-B67F-EC9CC3EC80F3}"/>
              </a:ext>
            </a:extLst>
          </p:cNvPr>
          <p:cNvCxnSpPr>
            <a:cxnSpLocks/>
          </p:cNvCxnSpPr>
          <p:nvPr/>
        </p:nvCxnSpPr>
        <p:spPr>
          <a:xfrm>
            <a:off x="2874768" y="2776878"/>
            <a:ext cx="197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66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Interpreting Recommendations – Grocery and Gourmet Food</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sp>
        <p:nvSpPr>
          <p:cNvPr id="6" name="TextBox 5">
            <a:extLst>
              <a:ext uri="{FF2B5EF4-FFF2-40B4-BE49-F238E27FC236}">
                <a16:creationId xmlns:a16="http://schemas.microsoft.com/office/drawing/2014/main" id="{E495D4F8-6CC9-6B44-A2D8-5F739B86336E}"/>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EXPERIMENTAL SETUP     METRICS     RESULTS    </a:t>
            </a:r>
            <a:r>
              <a:rPr lang="en-US" sz="1050" b="1" dirty="0">
                <a:solidFill>
                  <a:srgbClr val="FF8800"/>
                </a:solidFill>
                <a:latin typeface="Arial" panose="020B0604020202020204" pitchFamily="34" charset="0"/>
                <a:cs typeface="Arial" panose="020B0604020202020204" pitchFamily="34" charset="0"/>
              </a:rPr>
              <a:t>FINDINGS &amp; DISCUSSION</a:t>
            </a:r>
            <a:endParaRPr lang="en-US" sz="1050" dirty="0">
              <a:solidFill>
                <a:srgbClr val="FF88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C89C669-E086-EF41-BBCB-096D4DE0F1F1}"/>
              </a:ext>
            </a:extLst>
          </p:cNvPr>
          <p:cNvPicPr>
            <a:picLocks noChangeAspect="1"/>
          </p:cNvPicPr>
          <p:nvPr/>
        </p:nvPicPr>
        <p:blipFill>
          <a:blip r:embed="rId4"/>
          <a:stretch>
            <a:fillRect/>
          </a:stretch>
        </p:blipFill>
        <p:spPr>
          <a:xfrm>
            <a:off x="239963" y="1983939"/>
            <a:ext cx="3277294" cy="2684592"/>
          </a:xfrm>
          <a:prstGeom prst="rect">
            <a:avLst/>
          </a:prstGeom>
        </p:spPr>
      </p:pic>
      <p:sp>
        <p:nvSpPr>
          <p:cNvPr id="7" name="TextBox 6">
            <a:extLst>
              <a:ext uri="{FF2B5EF4-FFF2-40B4-BE49-F238E27FC236}">
                <a16:creationId xmlns:a16="http://schemas.microsoft.com/office/drawing/2014/main" id="{7C313885-135E-E54B-AE98-182030CC97A8}"/>
              </a:ext>
            </a:extLst>
          </p:cNvPr>
          <p:cNvSpPr txBox="1"/>
          <p:nvPr/>
        </p:nvSpPr>
        <p:spPr>
          <a:xfrm>
            <a:off x="239963" y="726263"/>
            <a:ext cx="2970685" cy="830997"/>
          </a:xfrm>
          <a:prstGeom prst="rect">
            <a:avLst/>
          </a:prstGeom>
          <a:noFill/>
          <a:ln w="12700">
            <a:solidFill>
              <a:srgbClr val="FF8800"/>
            </a:solidFill>
          </a:ln>
        </p:spPr>
        <p:txBody>
          <a:bodyPr wrap="square" rtlCol="0">
            <a:spAutoFit/>
          </a:bodyPr>
          <a:lstStyle/>
          <a:p>
            <a:r>
              <a:rPr lang="en-US" sz="1200" b="1" dirty="0"/>
              <a:t>User</a:t>
            </a:r>
            <a:r>
              <a:rPr lang="en-US" sz="1200" dirty="0"/>
              <a:t>: </a:t>
            </a:r>
            <a:r>
              <a:rPr lang="en-SG" sz="1200" i="1" dirty="0"/>
              <a:t>A5PC6KU9TQFRY</a:t>
            </a:r>
          </a:p>
          <a:p>
            <a:endParaRPr lang="en-SG" sz="1200" i="1" dirty="0"/>
          </a:p>
          <a:p>
            <a:r>
              <a:rPr lang="en-SG" sz="1200" b="1" dirty="0"/>
              <a:t>Purchased</a:t>
            </a:r>
            <a:r>
              <a:rPr lang="en-SG" sz="1200" dirty="0"/>
              <a:t>: </a:t>
            </a:r>
            <a:r>
              <a:rPr lang="en-SG" sz="1200" i="1" dirty="0"/>
              <a:t>Oolong Tea x2, Green Tea, </a:t>
            </a:r>
          </a:p>
          <a:p>
            <a:r>
              <a:rPr lang="en-SG" sz="1200" i="1" dirty="0"/>
              <a:t>Table Salt, Soup</a:t>
            </a:r>
            <a:endParaRPr lang="en-US" sz="1200" dirty="0"/>
          </a:p>
        </p:txBody>
      </p:sp>
      <p:sp>
        <p:nvSpPr>
          <p:cNvPr id="8" name="TextBox 7">
            <a:extLst>
              <a:ext uri="{FF2B5EF4-FFF2-40B4-BE49-F238E27FC236}">
                <a16:creationId xmlns:a16="http://schemas.microsoft.com/office/drawing/2014/main" id="{6D910518-AABF-CF42-9466-E6A8B2403185}"/>
              </a:ext>
            </a:extLst>
          </p:cNvPr>
          <p:cNvSpPr txBox="1"/>
          <p:nvPr/>
        </p:nvSpPr>
        <p:spPr>
          <a:xfrm>
            <a:off x="168442" y="1639961"/>
            <a:ext cx="1132041" cy="307777"/>
          </a:xfrm>
          <a:prstGeom prst="rect">
            <a:avLst/>
          </a:prstGeom>
          <a:noFill/>
        </p:spPr>
        <p:txBody>
          <a:bodyPr wrap="none" rtlCol="0">
            <a:spAutoFit/>
          </a:bodyPr>
          <a:lstStyle/>
          <a:p>
            <a:r>
              <a:rPr lang="en-US" b="1" dirty="0">
                <a:latin typeface="DM Serif Display" pitchFamily="2" charset="0"/>
              </a:rPr>
              <a:t>ER-CBF@10:</a:t>
            </a:r>
          </a:p>
        </p:txBody>
      </p:sp>
      <p:sp>
        <p:nvSpPr>
          <p:cNvPr id="10" name="TextBox 9">
            <a:extLst>
              <a:ext uri="{FF2B5EF4-FFF2-40B4-BE49-F238E27FC236}">
                <a16:creationId xmlns:a16="http://schemas.microsoft.com/office/drawing/2014/main" id="{40D1DB37-AC00-C140-9D81-0A92A9401B81}"/>
              </a:ext>
            </a:extLst>
          </p:cNvPr>
          <p:cNvSpPr txBox="1"/>
          <p:nvPr/>
        </p:nvSpPr>
        <p:spPr>
          <a:xfrm>
            <a:off x="4165646" y="3643630"/>
            <a:ext cx="1572128" cy="861774"/>
          </a:xfrm>
          <a:prstGeom prst="rect">
            <a:avLst/>
          </a:prstGeom>
          <a:noFill/>
          <a:ln w="12700">
            <a:solidFill>
              <a:srgbClr val="FF8800"/>
            </a:solidFill>
          </a:ln>
        </p:spPr>
        <p:txBody>
          <a:bodyPr wrap="square" rtlCol="0">
            <a:spAutoFit/>
          </a:bodyPr>
          <a:lstStyle/>
          <a:p>
            <a:r>
              <a:rPr lang="en-US" sz="1000" b="1" dirty="0"/>
              <a:t>Items Recommended</a:t>
            </a:r>
            <a:r>
              <a:rPr lang="en-US" sz="1000" dirty="0"/>
              <a:t>:</a:t>
            </a:r>
          </a:p>
          <a:p>
            <a:endParaRPr lang="en-US" sz="1000" dirty="0"/>
          </a:p>
          <a:p>
            <a:pPr marL="228600" indent="-228600">
              <a:buFont typeface="+mj-lt"/>
              <a:buAutoNum type="arabicPeriod"/>
            </a:pPr>
            <a:r>
              <a:rPr lang="en-US" sz="1000" dirty="0"/>
              <a:t>Green Tea</a:t>
            </a:r>
          </a:p>
          <a:p>
            <a:pPr marL="228600" indent="-228600">
              <a:buFont typeface="+mj-lt"/>
              <a:buAutoNum type="arabicPeriod"/>
            </a:pPr>
            <a:r>
              <a:rPr lang="en-US" sz="1000" dirty="0"/>
              <a:t>Black Tea</a:t>
            </a:r>
          </a:p>
          <a:p>
            <a:pPr marL="228600" indent="-228600">
              <a:buFont typeface="+mj-lt"/>
              <a:buAutoNum type="arabicPeriod"/>
            </a:pPr>
            <a:r>
              <a:rPr lang="en-US" sz="1000" dirty="0"/>
              <a:t>Youthberry Tea</a:t>
            </a:r>
          </a:p>
        </p:txBody>
      </p:sp>
      <p:cxnSp>
        <p:nvCxnSpPr>
          <p:cNvPr id="13" name="Straight Arrow Connector 12">
            <a:extLst>
              <a:ext uri="{FF2B5EF4-FFF2-40B4-BE49-F238E27FC236}">
                <a16:creationId xmlns:a16="http://schemas.microsoft.com/office/drawing/2014/main" id="{03497149-8F3D-C842-A23B-81555ADEA34C}"/>
              </a:ext>
            </a:extLst>
          </p:cNvPr>
          <p:cNvCxnSpPr>
            <a:cxnSpLocks/>
            <a:endCxn id="10" idx="1"/>
          </p:cNvCxnSpPr>
          <p:nvPr/>
        </p:nvCxnSpPr>
        <p:spPr>
          <a:xfrm>
            <a:off x="3286010" y="3344770"/>
            <a:ext cx="879636" cy="729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09A776-45F5-124F-A712-991F04F82E11}"/>
              </a:ext>
            </a:extLst>
          </p:cNvPr>
          <p:cNvCxnSpPr>
            <a:cxnSpLocks/>
            <a:endCxn id="10" idx="1"/>
          </p:cNvCxnSpPr>
          <p:nvPr/>
        </p:nvCxnSpPr>
        <p:spPr>
          <a:xfrm flipV="1">
            <a:off x="3304674" y="4074517"/>
            <a:ext cx="860972" cy="599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1FD7261-DE9B-BC47-843C-A389C30099F4}"/>
              </a:ext>
            </a:extLst>
          </p:cNvPr>
          <p:cNvSpPr/>
          <p:nvPr/>
        </p:nvSpPr>
        <p:spPr>
          <a:xfrm>
            <a:off x="972152" y="3378467"/>
            <a:ext cx="2332522" cy="1290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13A8D3-5666-4247-9519-1653C2558216}"/>
              </a:ext>
            </a:extLst>
          </p:cNvPr>
          <p:cNvPicPr>
            <a:picLocks noChangeAspect="1"/>
          </p:cNvPicPr>
          <p:nvPr/>
        </p:nvPicPr>
        <p:blipFill>
          <a:blip r:embed="rId5"/>
          <a:stretch>
            <a:fillRect/>
          </a:stretch>
        </p:blipFill>
        <p:spPr>
          <a:xfrm>
            <a:off x="5626745" y="726263"/>
            <a:ext cx="3189682" cy="2684591"/>
          </a:xfrm>
          <a:prstGeom prst="rect">
            <a:avLst/>
          </a:prstGeom>
        </p:spPr>
      </p:pic>
      <p:sp>
        <p:nvSpPr>
          <p:cNvPr id="15" name="TextBox 14">
            <a:extLst>
              <a:ext uri="{FF2B5EF4-FFF2-40B4-BE49-F238E27FC236}">
                <a16:creationId xmlns:a16="http://schemas.microsoft.com/office/drawing/2014/main" id="{A9DF343D-D4DD-DE40-AABC-BF343B939FF7}"/>
              </a:ext>
            </a:extLst>
          </p:cNvPr>
          <p:cNvSpPr txBox="1"/>
          <p:nvPr/>
        </p:nvSpPr>
        <p:spPr>
          <a:xfrm>
            <a:off x="4503798" y="712614"/>
            <a:ext cx="1037463" cy="307777"/>
          </a:xfrm>
          <a:prstGeom prst="rect">
            <a:avLst/>
          </a:prstGeom>
          <a:noFill/>
        </p:spPr>
        <p:txBody>
          <a:bodyPr wrap="none" rtlCol="0">
            <a:spAutoFit/>
          </a:bodyPr>
          <a:lstStyle/>
          <a:p>
            <a:r>
              <a:rPr lang="en-US" b="1" dirty="0">
                <a:latin typeface="DM Serif Display" pitchFamily="2" charset="0"/>
              </a:rPr>
              <a:t>UB-CF@10:</a:t>
            </a:r>
          </a:p>
        </p:txBody>
      </p:sp>
      <p:sp>
        <p:nvSpPr>
          <p:cNvPr id="16" name="Rectangle 15">
            <a:extLst>
              <a:ext uri="{FF2B5EF4-FFF2-40B4-BE49-F238E27FC236}">
                <a16:creationId xmlns:a16="http://schemas.microsoft.com/office/drawing/2014/main" id="{14857E96-D57F-0B48-90C9-155F561C96EC}"/>
              </a:ext>
            </a:extLst>
          </p:cNvPr>
          <p:cNvSpPr/>
          <p:nvPr/>
        </p:nvSpPr>
        <p:spPr>
          <a:xfrm>
            <a:off x="6339569" y="2089285"/>
            <a:ext cx="2332522" cy="1290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09ADB2-3613-7840-9EC8-CD555CE65ED6}"/>
              </a:ext>
            </a:extLst>
          </p:cNvPr>
          <p:cNvSpPr txBox="1"/>
          <p:nvPr/>
        </p:nvSpPr>
        <p:spPr>
          <a:xfrm>
            <a:off x="6669763" y="3566096"/>
            <a:ext cx="2096661" cy="1015663"/>
          </a:xfrm>
          <a:prstGeom prst="rect">
            <a:avLst/>
          </a:prstGeom>
          <a:noFill/>
          <a:ln w="12700">
            <a:solidFill>
              <a:srgbClr val="FF8800"/>
            </a:solidFill>
          </a:ln>
        </p:spPr>
        <p:txBody>
          <a:bodyPr wrap="square" rtlCol="0">
            <a:spAutoFit/>
          </a:bodyPr>
          <a:lstStyle/>
          <a:p>
            <a:r>
              <a:rPr lang="en-US" sz="1000" b="1" dirty="0"/>
              <a:t>Items Recommended</a:t>
            </a:r>
            <a:r>
              <a:rPr lang="en-US" sz="1000" dirty="0"/>
              <a:t>:</a:t>
            </a:r>
          </a:p>
          <a:p>
            <a:endParaRPr lang="en-US" sz="1000" dirty="0"/>
          </a:p>
          <a:p>
            <a:pPr marL="228600" indent="-228600">
              <a:buAutoNum type="arabicPeriod"/>
            </a:pPr>
            <a:r>
              <a:rPr lang="en-US" sz="1000" dirty="0"/>
              <a:t>Candies</a:t>
            </a:r>
          </a:p>
          <a:p>
            <a:pPr marL="228600" indent="-228600">
              <a:buAutoNum type="arabicPeriod"/>
            </a:pPr>
            <a:r>
              <a:rPr lang="en-US" sz="1000" dirty="0"/>
              <a:t>Coffee</a:t>
            </a:r>
          </a:p>
          <a:p>
            <a:pPr marL="228600" indent="-228600">
              <a:buAutoNum type="arabicPeriod"/>
            </a:pPr>
            <a:r>
              <a:rPr lang="en-US" sz="1000" dirty="0"/>
              <a:t>Crackers</a:t>
            </a:r>
          </a:p>
          <a:p>
            <a:pPr marL="228600" indent="-228600">
              <a:buAutoNum type="arabicPeriod"/>
            </a:pPr>
            <a:r>
              <a:rPr lang="en-US" sz="1000" dirty="0"/>
              <a:t>Breakfast/Herbal Tea</a:t>
            </a:r>
          </a:p>
        </p:txBody>
      </p:sp>
      <p:cxnSp>
        <p:nvCxnSpPr>
          <p:cNvPr id="9" name="Straight Arrow Connector 8">
            <a:extLst>
              <a:ext uri="{FF2B5EF4-FFF2-40B4-BE49-F238E27FC236}">
                <a16:creationId xmlns:a16="http://schemas.microsoft.com/office/drawing/2014/main" id="{23B50399-E40C-F841-A52F-43F6C3556D69}"/>
              </a:ext>
            </a:extLst>
          </p:cNvPr>
          <p:cNvCxnSpPr>
            <a:cxnSpLocks/>
            <a:endCxn id="18" idx="0"/>
          </p:cNvCxnSpPr>
          <p:nvPr/>
        </p:nvCxnSpPr>
        <p:spPr>
          <a:xfrm>
            <a:off x="6350721" y="3392621"/>
            <a:ext cx="1367373" cy="173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43EDC8-3827-A84B-8564-F0D1CD30FDB6}"/>
              </a:ext>
            </a:extLst>
          </p:cNvPr>
          <p:cNvCxnSpPr>
            <a:cxnSpLocks/>
            <a:endCxn id="18" idx="0"/>
          </p:cNvCxnSpPr>
          <p:nvPr/>
        </p:nvCxnSpPr>
        <p:spPr>
          <a:xfrm flipH="1">
            <a:off x="7718094" y="3392621"/>
            <a:ext cx="931989" cy="173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617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6"/>
                </a:solidFill>
              </a:rPr>
              <a:t>5</a:t>
            </a:r>
            <a:r>
              <a:rPr lang="en" sz="3600" dirty="0">
                <a:solidFill>
                  <a:schemeClr val="accent6"/>
                </a:solidFill>
              </a:rPr>
              <a:t>.</a:t>
            </a:r>
            <a:br>
              <a:rPr lang="en" dirty="0">
                <a:solidFill>
                  <a:schemeClr val="accent6"/>
                </a:solidFill>
              </a:rPr>
            </a:br>
            <a:r>
              <a:rPr lang="en" dirty="0">
                <a:solidFill>
                  <a:schemeClr val="bg1"/>
                </a:solidFill>
              </a:rPr>
              <a:t>Further Works</a:t>
            </a:r>
            <a:endParaRPr dirty="0"/>
          </a:p>
        </p:txBody>
      </p:sp>
      <p:sp>
        <p:nvSpPr>
          <p:cNvPr id="92" name="Google Shape;92;p19"/>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Current developments and further improvements</a:t>
            </a:r>
            <a:endParaRPr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6823B20-1BA8-BD48-A4A2-B4E6B35D3F1E}"/>
              </a:ext>
            </a:extLst>
          </p:cNvPr>
          <p:cNvPicPr>
            <a:picLocks noChangeAspect="1"/>
          </p:cNvPicPr>
          <p:nvPr/>
        </p:nvPicPr>
        <p:blipFill>
          <a:blip r:embed="rId3"/>
          <a:stretch>
            <a:fillRect/>
          </a:stretch>
        </p:blipFill>
        <p:spPr>
          <a:xfrm>
            <a:off x="8257094" y="0"/>
            <a:ext cx="886906" cy="599426"/>
          </a:xfrm>
          <a:prstGeom prst="rect">
            <a:avLst/>
          </a:prstGeom>
        </p:spPr>
      </p:pic>
    </p:spTree>
    <p:extLst>
      <p:ext uri="{BB962C8B-B14F-4D97-AF65-F5344CB8AC3E}">
        <p14:creationId xmlns:p14="http://schemas.microsoft.com/office/powerpoint/2010/main" val="2892155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Further Works</a:t>
            </a:r>
          </a:p>
        </p:txBody>
      </p:sp>
      <p:pic>
        <p:nvPicPr>
          <p:cNvPr id="190" name="Picture 189">
            <a:extLst>
              <a:ext uri="{FF2B5EF4-FFF2-40B4-BE49-F238E27FC236}">
                <a16:creationId xmlns:a16="http://schemas.microsoft.com/office/drawing/2014/main" id="{E10F724C-F65B-E64F-AD84-D3463FB7A30E}"/>
              </a:ext>
            </a:extLst>
          </p:cNvPr>
          <p:cNvPicPr>
            <a:picLocks noChangeAspect="1"/>
          </p:cNvPicPr>
          <p:nvPr/>
        </p:nvPicPr>
        <p:blipFill>
          <a:blip r:embed="rId3"/>
          <a:stretch>
            <a:fillRect/>
          </a:stretch>
        </p:blipFill>
        <p:spPr>
          <a:xfrm>
            <a:off x="8257094" y="0"/>
            <a:ext cx="886906" cy="599426"/>
          </a:xfrm>
          <a:prstGeom prst="rect">
            <a:avLst/>
          </a:prstGeom>
        </p:spPr>
      </p:pic>
      <p:sp>
        <p:nvSpPr>
          <p:cNvPr id="7" name="TextBox 6">
            <a:extLst>
              <a:ext uri="{FF2B5EF4-FFF2-40B4-BE49-F238E27FC236}">
                <a16:creationId xmlns:a16="http://schemas.microsoft.com/office/drawing/2014/main" id="{B667DFB8-4D38-0543-949E-C34D13AA3A61}"/>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FF8800"/>
                </a:solidFill>
                <a:latin typeface="Arial" panose="020B0604020202020204" pitchFamily="34" charset="0"/>
                <a:cs typeface="Arial" panose="020B0604020202020204" pitchFamily="34" charset="0"/>
              </a:rPr>
              <a:t>FURTHER WORKS</a:t>
            </a:r>
            <a:endParaRPr lang="en-US" sz="1050" dirty="0">
              <a:solidFill>
                <a:srgbClr val="FF88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A7E4C65-CFF3-0B44-8DA2-5C09E5FD6984}"/>
              </a:ext>
            </a:extLst>
          </p:cNvPr>
          <p:cNvSpPr txBox="1"/>
          <p:nvPr/>
        </p:nvSpPr>
        <p:spPr>
          <a:xfrm>
            <a:off x="406691" y="968332"/>
            <a:ext cx="2389215" cy="3539430"/>
          </a:xfrm>
          <a:prstGeom prst="rect">
            <a:avLst/>
          </a:prstGeom>
          <a:noFill/>
        </p:spPr>
        <p:txBody>
          <a:bodyPr wrap="square" rtlCol="0">
            <a:spAutoFit/>
          </a:bodyPr>
          <a:lstStyle/>
          <a:p>
            <a:pPr marL="285750" indent="-285750">
              <a:buFont typeface="Arial" panose="020B0604020202020204" pitchFamily="34" charset="0"/>
              <a:buChar char="•"/>
            </a:pPr>
            <a:r>
              <a:rPr lang="en-US" dirty="0"/>
              <a:t>Deeper Result Analysis</a:t>
            </a:r>
          </a:p>
          <a:p>
            <a:pPr marL="285750" indent="-285750">
              <a:buFont typeface="Arial" panose="020B0604020202020204" pitchFamily="34" charset="0"/>
              <a:buChar char="•"/>
            </a:pPr>
            <a:endParaRPr lang="en-US" dirty="0"/>
          </a:p>
          <a:p>
            <a:pPr marL="582613" indent="-287338">
              <a:buFont typeface="Wingdings" pitchFamily="2" charset="2"/>
              <a:buChar char="Ø"/>
            </a:pPr>
            <a:r>
              <a:rPr lang="en-US" dirty="0"/>
              <a:t>Recall@</a:t>
            </a:r>
            <a:r>
              <a:rPr lang="en-US" i="1" dirty="0"/>
              <a:t>N </a:t>
            </a:r>
            <a:r>
              <a:rPr lang="en-US" dirty="0"/>
              <a:t>&amp; Novelty@</a:t>
            </a:r>
            <a:r>
              <a:rPr lang="en-US" i="1" dirty="0"/>
              <a:t>N </a:t>
            </a:r>
            <a:r>
              <a:rPr lang="en-US" dirty="0"/>
              <a:t>for specific groups of users (e.g., </a:t>
            </a:r>
            <a:r>
              <a:rPr lang="en-US" b="1" dirty="0"/>
              <a:t>Frequent, Average, New</a:t>
            </a:r>
            <a:r>
              <a:rPr lang="en-US" dirty="0"/>
              <a:t> users)</a:t>
            </a:r>
            <a:endParaRPr lang="en-US" i="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Offline</a:t>
            </a:r>
            <a:r>
              <a:rPr lang="en-US" dirty="0"/>
              <a:t> vs </a:t>
            </a:r>
            <a:r>
              <a:rPr lang="en-US" b="1" dirty="0"/>
              <a:t>Online</a:t>
            </a:r>
            <a:r>
              <a:rPr lang="en-US" dirty="0"/>
              <a:t> Evaluation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Methods of </a:t>
            </a:r>
            <a:r>
              <a:rPr lang="en-US" b="1" dirty="0"/>
              <a:t>Deployment</a:t>
            </a:r>
          </a:p>
          <a:p>
            <a:pPr marL="285750" lvl="1" indent="-285750">
              <a:buFont typeface="Arial" panose="020B0604020202020204" pitchFamily="34" charset="0"/>
              <a:buChar char="•"/>
            </a:pPr>
            <a:endParaRPr lang="en-US" dirty="0"/>
          </a:p>
          <a:p>
            <a:pPr marL="582613" lvl="1" indent="-287338">
              <a:buFont typeface="Wingdings" pitchFamily="2" charset="2"/>
              <a:buChar char="Ø"/>
            </a:pPr>
            <a:r>
              <a:rPr lang="en-US" dirty="0"/>
              <a:t>A/B Strategy</a:t>
            </a:r>
          </a:p>
        </p:txBody>
      </p:sp>
      <p:grpSp>
        <p:nvGrpSpPr>
          <p:cNvPr id="40" name="Group 39">
            <a:extLst>
              <a:ext uri="{FF2B5EF4-FFF2-40B4-BE49-F238E27FC236}">
                <a16:creationId xmlns:a16="http://schemas.microsoft.com/office/drawing/2014/main" id="{96B253A7-CE6C-7F45-BE09-7F71C8FA522B}"/>
              </a:ext>
            </a:extLst>
          </p:cNvPr>
          <p:cNvGrpSpPr/>
          <p:nvPr/>
        </p:nvGrpSpPr>
        <p:grpSpPr>
          <a:xfrm>
            <a:off x="2914342" y="860443"/>
            <a:ext cx="6038742" cy="3762197"/>
            <a:chOff x="2757691" y="770368"/>
            <a:chExt cx="6481933" cy="4038310"/>
          </a:xfrm>
        </p:grpSpPr>
        <p:pic>
          <p:nvPicPr>
            <p:cNvPr id="9" name="Picture 8">
              <a:extLst>
                <a:ext uri="{FF2B5EF4-FFF2-40B4-BE49-F238E27FC236}">
                  <a16:creationId xmlns:a16="http://schemas.microsoft.com/office/drawing/2014/main" id="{4E3583A3-8410-8A4E-8BFD-4C2AD1546E36}"/>
                </a:ext>
              </a:extLst>
            </p:cNvPr>
            <p:cNvPicPr>
              <a:picLocks noChangeAspect="1"/>
            </p:cNvPicPr>
            <p:nvPr/>
          </p:nvPicPr>
          <p:blipFill>
            <a:blip r:embed="rId4"/>
            <a:stretch>
              <a:fillRect/>
            </a:stretch>
          </p:blipFill>
          <p:spPr>
            <a:xfrm>
              <a:off x="3750230" y="844029"/>
              <a:ext cx="928277" cy="928277"/>
            </a:xfrm>
            <a:prstGeom prst="rect">
              <a:avLst/>
            </a:prstGeom>
          </p:spPr>
        </p:pic>
        <p:pic>
          <p:nvPicPr>
            <p:cNvPr id="6" name="Picture 5">
              <a:extLst>
                <a:ext uri="{FF2B5EF4-FFF2-40B4-BE49-F238E27FC236}">
                  <a16:creationId xmlns:a16="http://schemas.microsoft.com/office/drawing/2014/main" id="{E1DD1E14-E431-5E4F-8530-C0FBEC2E11C3}"/>
                </a:ext>
              </a:extLst>
            </p:cNvPr>
            <p:cNvPicPr>
              <a:picLocks noChangeAspect="1"/>
            </p:cNvPicPr>
            <p:nvPr/>
          </p:nvPicPr>
          <p:blipFill>
            <a:blip r:embed="rId5"/>
            <a:stretch>
              <a:fillRect/>
            </a:stretch>
          </p:blipFill>
          <p:spPr>
            <a:xfrm>
              <a:off x="6882239" y="844029"/>
              <a:ext cx="928278" cy="928278"/>
            </a:xfrm>
            <a:prstGeom prst="rect">
              <a:avLst/>
            </a:prstGeom>
          </p:spPr>
        </p:pic>
        <p:pic>
          <p:nvPicPr>
            <p:cNvPr id="10" name="Picture 9">
              <a:extLst>
                <a:ext uri="{FF2B5EF4-FFF2-40B4-BE49-F238E27FC236}">
                  <a16:creationId xmlns:a16="http://schemas.microsoft.com/office/drawing/2014/main" id="{B52540AA-B70D-F24E-8EBF-3BC53E27A484}"/>
                </a:ext>
              </a:extLst>
            </p:cNvPr>
            <p:cNvPicPr>
              <a:picLocks noChangeAspect="1"/>
            </p:cNvPicPr>
            <p:nvPr/>
          </p:nvPicPr>
          <p:blipFill>
            <a:blip r:embed="rId6"/>
            <a:stretch>
              <a:fillRect/>
            </a:stretch>
          </p:blipFill>
          <p:spPr>
            <a:xfrm>
              <a:off x="6921107" y="2527544"/>
              <a:ext cx="850542" cy="850542"/>
            </a:xfrm>
            <a:prstGeom prst="rect">
              <a:avLst/>
            </a:prstGeom>
          </p:spPr>
        </p:pic>
        <p:pic>
          <p:nvPicPr>
            <p:cNvPr id="13" name="Picture 12">
              <a:extLst>
                <a:ext uri="{FF2B5EF4-FFF2-40B4-BE49-F238E27FC236}">
                  <a16:creationId xmlns:a16="http://schemas.microsoft.com/office/drawing/2014/main" id="{05690DF1-9A37-6C4A-B6CB-2257BA359BD7}"/>
                </a:ext>
              </a:extLst>
            </p:cNvPr>
            <p:cNvPicPr>
              <a:picLocks noChangeAspect="1"/>
            </p:cNvPicPr>
            <p:nvPr/>
          </p:nvPicPr>
          <p:blipFill>
            <a:blip r:embed="rId7"/>
            <a:stretch>
              <a:fillRect/>
            </a:stretch>
          </p:blipFill>
          <p:spPr>
            <a:xfrm>
              <a:off x="3836925" y="3741158"/>
              <a:ext cx="754885" cy="754885"/>
            </a:xfrm>
            <a:prstGeom prst="rect">
              <a:avLst/>
            </a:prstGeom>
          </p:spPr>
        </p:pic>
        <p:cxnSp>
          <p:nvCxnSpPr>
            <p:cNvPr id="15" name="Straight Arrow Connector 14">
              <a:extLst>
                <a:ext uri="{FF2B5EF4-FFF2-40B4-BE49-F238E27FC236}">
                  <a16:creationId xmlns:a16="http://schemas.microsoft.com/office/drawing/2014/main" id="{D1935CC5-1063-3A47-A5B1-54BA9977E44B}"/>
                </a:ext>
              </a:extLst>
            </p:cNvPr>
            <p:cNvCxnSpPr>
              <a:cxnSpLocks/>
            </p:cNvCxnSpPr>
            <p:nvPr/>
          </p:nvCxnSpPr>
          <p:spPr>
            <a:xfrm>
              <a:off x="4717375" y="1409768"/>
              <a:ext cx="2203732"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00A043-1637-5D4A-B9E1-4B399B744F2D}"/>
                </a:ext>
              </a:extLst>
            </p:cNvPr>
            <p:cNvCxnSpPr/>
            <p:nvPr/>
          </p:nvCxnSpPr>
          <p:spPr>
            <a:xfrm flipV="1">
              <a:off x="7076933" y="1772306"/>
              <a:ext cx="0" cy="7552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666C8B-BDF7-5D42-B59B-DEDA15E654F1}"/>
                </a:ext>
              </a:extLst>
            </p:cNvPr>
            <p:cNvCxnSpPr/>
            <p:nvPr/>
          </p:nvCxnSpPr>
          <p:spPr>
            <a:xfrm>
              <a:off x="7259813" y="1772306"/>
              <a:ext cx="0" cy="7552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46ABA0-C1CB-5547-B40A-5A852666EC6D}"/>
                </a:ext>
              </a:extLst>
            </p:cNvPr>
            <p:cNvCxnSpPr>
              <a:stCxn id="9" idx="2"/>
              <a:endCxn id="10" idx="1"/>
            </p:cNvCxnSpPr>
            <p:nvPr/>
          </p:nvCxnSpPr>
          <p:spPr>
            <a:xfrm>
              <a:off x="4214369" y="1772306"/>
              <a:ext cx="2706738" cy="118050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D2447C0-5505-604C-B928-D5951D6D016C}"/>
                </a:ext>
              </a:extLst>
            </p:cNvPr>
            <p:cNvSpPr/>
            <p:nvPr/>
          </p:nvSpPr>
          <p:spPr>
            <a:xfrm>
              <a:off x="6639211" y="3818881"/>
              <a:ext cx="1414334" cy="599440"/>
            </a:xfrm>
            <a:prstGeom prst="rect">
              <a:avLst/>
            </a:prstGeom>
            <a:solidFill>
              <a:srgbClr val="97A6C2"/>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Recommender System</a:t>
              </a:r>
            </a:p>
          </p:txBody>
        </p:sp>
        <p:cxnSp>
          <p:nvCxnSpPr>
            <p:cNvPr id="25" name="Straight Arrow Connector 24">
              <a:extLst>
                <a:ext uri="{FF2B5EF4-FFF2-40B4-BE49-F238E27FC236}">
                  <a16:creationId xmlns:a16="http://schemas.microsoft.com/office/drawing/2014/main" id="{A22EFE6D-0484-3642-A39F-728AF7A98020}"/>
                </a:ext>
              </a:extLst>
            </p:cNvPr>
            <p:cNvCxnSpPr>
              <a:stCxn id="23" idx="1"/>
            </p:cNvCxnSpPr>
            <p:nvPr/>
          </p:nvCxnSpPr>
          <p:spPr>
            <a:xfrm flipH="1">
              <a:off x="4591810" y="4118601"/>
              <a:ext cx="204740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393D313-CB27-844A-A9A5-F92BFEBA9C59}"/>
                </a:ext>
              </a:extLst>
            </p:cNvPr>
            <p:cNvCxnSpPr>
              <a:stCxn id="13" idx="0"/>
              <a:endCxn id="9" idx="2"/>
            </p:cNvCxnSpPr>
            <p:nvPr/>
          </p:nvCxnSpPr>
          <p:spPr>
            <a:xfrm flipV="1">
              <a:off x="4214368" y="1772306"/>
              <a:ext cx="1" cy="19688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C0262C-9644-0047-852F-9D7BF1F8DBA7}"/>
                </a:ext>
              </a:extLst>
            </p:cNvPr>
            <p:cNvCxnSpPr>
              <a:stCxn id="10" idx="2"/>
              <a:endCxn id="23" idx="0"/>
            </p:cNvCxnSpPr>
            <p:nvPr/>
          </p:nvCxnSpPr>
          <p:spPr>
            <a:xfrm>
              <a:off x="7346378" y="3378086"/>
              <a:ext cx="0" cy="4407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F331398-DF7B-1D49-A691-15C8A48254D1}"/>
                </a:ext>
              </a:extLst>
            </p:cNvPr>
            <p:cNvSpPr txBox="1"/>
            <p:nvPr/>
          </p:nvSpPr>
          <p:spPr>
            <a:xfrm>
              <a:off x="7241034" y="1992203"/>
              <a:ext cx="910716" cy="429475"/>
            </a:xfrm>
            <a:prstGeom prst="rect">
              <a:avLst/>
            </a:prstGeom>
            <a:noFill/>
          </p:spPr>
          <p:txBody>
            <a:bodyPr wrap="square" rtlCol="0">
              <a:spAutoFit/>
            </a:bodyPr>
            <a:lstStyle/>
            <a:p>
              <a:pPr algn="ctr"/>
              <a:r>
                <a:rPr lang="en-US" sz="1000" dirty="0"/>
                <a:t>Product Reviews</a:t>
              </a:r>
            </a:p>
          </p:txBody>
        </p:sp>
        <p:sp>
          <p:nvSpPr>
            <p:cNvPr id="33" name="TextBox 32">
              <a:extLst>
                <a:ext uri="{FF2B5EF4-FFF2-40B4-BE49-F238E27FC236}">
                  <a16:creationId xmlns:a16="http://schemas.microsoft.com/office/drawing/2014/main" id="{D83EB9F0-559A-C343-94C1-3165F3E11B6C}"/>
                </a:ext>
              </a:extLst>
            </p:cNvPr>
            <p:cNvSpPr txBox="1"/>
            <p:nvPr/>
          </p:nvSpPr>
          <p:spPr>
            <a:xfrm>
              <a:off x="7239057" y="3373917"/>
              <a:ext cx="1125355" cy="429475"/>
            </a:xfrm>
            <a:prstGeom prst="rect">
              <a:avLst/>
            </a:prstGeom>
            <a:noFill/>
          </p:spPr>
          <p:txBody>
            <a:bodyPr wrap="square" rtlCol="0">
              <a:spAutoFit/>
            </a:bodyPr>
            <a:lstStyle/>
            <a:p>
              <a:pPr algn="ctr"/>
              <a:r>
                <a:rPr lang="en-US" sz="1000" dirty="0"/>
                <a:t>Users </a:t>
              </a:r>
            </a:p>
            <a:p>
              <a:pPr algn="ctr"/>
              <a:r>
                <a:rPr lang="en-US" sz="1000" dirty="0"/>
                <a:t>and Items</a:t>
              </a:r>
            </a:p>
          </p:txBody>
        </p:sp>
        <p:sp>
          <p:nvSpPr>
            <p:cNvPr id="34" name="TextBox 33">
              <a:extLst>
                <a:ext uri="{FF2B5EF4-FFF2-40B4-BE49-F238E27FC236}">
                  <a16:creationId xmlns:a16="http://schemas.microsoft.com/office/drawing/2014/main" id="{2EF55593-7F5A-D748-AA60-2191CBFBB960}"/>
                </a:ext>
              </a:extLst>
            </p:cNvPr>
            <p:cNvSpPr txBox="1"/>
            <p:nvPr/>
          </p:nvSpPr>
          <p:spPr>
            <a:xfrm>
              <a:off x="5429501" y="1108229"/>
              <a:ext cx="563328" cy="264292"/>
            </a:xfrm>
            <a:prstGeom prst="rect">
              <a:avLst/>
            </a:prstGeom>
            <a:noFill/>
          </p:spPr>
          <p:txBody>
            <a:bodyPr wrap="square" rtlCol="0">
              <a:spAutoFit/>
            </a:bodyPr>
            <a:lstStyle/>
            <a:p>
              <a:pPr algn="ctr"/>
              <a:r>
                <a:rPr lang="en-US" sz="1000" dirty="0"/>
                <a:t>Visits</a:t>
              </a:r>
            </a:p>
          </p:txBody>
        </p:sp>
        <p:sp>
          <p:nvSpPr>
            <p:cNvPr id="35" name="TextBox 34">
              <a:extLst>
                <a:ext uri="{FF2B5EF4-FFF2-40B4-BE49-F238E27FC236}">
                  <a16:creationId xmlns:a16="http://schemas.microsoft.com/office/drawing/2014/main" id="{2437A639-0750-514C-B31A-BFC00C4B8F99}"/>
                </a:ext>
              </a:extLst>
            </p:cNvPr>
            <p:cNvSpPr txBox="1"/>
            <p:nvPr/>
          </p:nvSpPr>
          <p:spPr>
            <a:xfrm>
              <a:off x="5053028" y="4185884"/>
              <a:ext cx="1124963" cy="264292"/>
            </a:xfrm>
            <a:prstGeom prst="rect">
              <a:avLst/>
            </a:prstGeom>
            <a:noFill/>
          </p:spPr>
          <p:txBody>
            <a:bodyPr wrap="square" rtlCol="0">
              <a:spAutoFit/>
            </a:bodyPr>
            <a:lstStyle/>
            <a:p>
              <a:pPr algn="ctr"/>
              <a:r>
                <a:rPr lang="en-US" sz="1000" dirty="0"/>
                <a:t>Computes</a:t>
              </a:r>
            </a:p>
          </p:txBody>
        </p:sp>
        <p:sp>
          <p:nvSpPr>
            <p:cNvPr id="36" name="TextBox 35">
              <a:extLst>
                <a:ext uri="{FF2B5EF4-FFF2-40B4-BE49-F238E27FC236}">
                  <a16:creationId xmlns:a16="http://schemas.microsoft.com/office/drawing/2014/main" id="{532C19BA-A3CF-B34A-9D8D-DFD535BABE38}"/>
                </a:ext>
              </a:extLst>
            </p:cNvPr>
            <p:cNvSpPr txBox="1"/>
            <p:nvPr/>
          </p:nvSpPr>
          <p:spPr>
            <a:xfrm>
              <a:off x="5039908" y="1832734"/>
              <a:ext cx="1124963" cy="429475"/>
            </a:xfrm>
            <a:prstGeom prst="rect">
              <a:avLst/>
            </a:prstGeom>
            <a:noFill/>
          </p:spPr>
          <p:txBody>
            <a:bodyPr wrap="square" rtlCol="0">
              <a:spAutoFit/>
            </a:bodyPr>
            <a:lstStyle/>
            <a:p>
              <a:pPr algn="ctr"/>
              <a:r>
                <a:rPr lang="en-US" sz="1000" dirty="0"/>
                <a:t>Browsing History</a:t>
              </a:r>
            </a:p>
          </p:txBody>
        </p:sp>
        <p:sp>
          <p:nvSpPr>
            <p:cNvPr id="37" name="TextBox 36">
              <a:extLst>
                <a:ext uri="{FF2B5EF4-FFF2-40B4-BE49-F238E27FC236}">
                  <a16:creationId xmlns:a16="http://schemas.microsoft.com/office/drawing/2014/main" id="{41888417-1C03-F041-952C-EA76A528A888}"/>
                </a:ext>
              </a:extLst>
            </p:cNvPr>
            <p:cNvSpPr txBox="1"/>
            <p:nvPr/>
          </p:nvSpPr>
          <p:spPr>
            <a:xfrm>
              <a:off x="4684773" y="2403119"/>
              <a:ext cx="1256560" cy="429475"/>
            </a:xfrm>
            <a:prstGeom prst="rect">
              <a:avLst/>
            </a:prstGeom>
            <a:noFill/>
          </p:spPr>
          <p:txBody>
            <a:bodyPr wrap="square" rtlCol="0">
              <a:spAutoFit/>
            </a:bodyPr>
            <a:lstStyle/>
            <a:p>
              <a:pPr algn="ctr"/>
              <a:r>
                <a:rPr lang="en-US" sz="1000" dirty="0"/>
                <a:t>Purchase/Rating History</a:t>
              </a:r>
            </a:p>
          </p:txBody>
        </p:sp>
        <p:sp>
          <p:nvSpPr>
            <p:cNvPr id="38" name="TextBox 37">
              <a:extLst>
                <a:ext uri="{FF2B5EF4-FFF2-40B4-BE49-F238E27FC236}">
                  <a16:creationId xmlns:a16="http://schemas.microsoft.com/office/drawing/2014/main" id="{BFB03CC1-CF12-C242-85F7-96923C25C5BD}"/>
                </a:ext>
              </a:extLst>
            </p:cNvPr>
            <p:cNvSpPr txBox="1"/>
            <p:nvPr/>
          </p:nvSpPr>
          <p:spPr>
            <a:xfrm>
              <a:off x="2757691" y="2703633"/>
              <a:ext cx="1452951" cy="429475"/>
            </a:xfrm>
            <a:prstGeom prst="rect">
              <a:avLst/>
            </a:prstGeom>
            <a:noFill/>
          </p:spPr>
          <p:txBody>
            <a:bodyPr wrap="square" rtlCol="0">
              <a:spAutoFit/>
            </a:bodyPr>
            <a:lstStyle/>
            <a:p>
              <a:pPr algn="ctr"/>
              <a:r>
                <a:rPr lang="en-US" sz="1000" dirty="0"/>
                <a:t>Generate Top-N</a:t>
              </a:r>
            </a:p>
            <a:p>
              <a:pPr algn="ctr"/>
              <a:r>
                <a:rPr lang="en-US" sz="1000" dirty="0"/>
                <a:t>Recommendations</a:t>
              </a:r>
            </a:p>
          </p:txBody>
        </p:sp>
        <p:sp>
          <p:nvSpPr>
            <p:cNvPr id="31" name="Rectangle 30">
              <a:extLst>
                <a:ext uri="{FF2B5EF4-FFF2-40B4-BE49-F238E27FC236}">
                  <a16:creationId xmlns:a16="http://schemas.microsoft.com/office/drawing/2014/main" id="{F800E412-C198-C54A-9E0B-1294B0EC6A11}"/>
                </a:ext>
              </a:extLst>
            </p:cNvPr>
            <p:cNvSpPr/>
            <p:nvPr/>
          </p:nvSpPr>
          <p:spPr>
            <a:xfrm>
              <a:off x="6487403" y="793181"/>
              <a:ext cx="1717733" cy="39624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2" name="TextBox 31">
              <a:extLst>
                <a:ext uri="{FF2B5EF4-FFF2-40B4-BE49-F238E27FC236}">
                  <a16:creationId xmlns:a16="http://schemas.microsoft.com/office/drawing/2014/main" id="{5DF10F67-E922-994B-9604-2E0AC383CE49}"/>
                </a:ext>
              </a:extLst>
            </p:cNvPr>
            <p:cNvSpPr txBox="1"/>
            <p:nvPr/>
          </p:nvSpPr>
          <p:spPr>
            <a:xfrm>
              <a:off x="7898777" y="2660542"/>
              <a:ext cx="1150815" cy="495547"/>
            </a:xfrm>
            <a:prstGeom prst="rect">
              <a:avLst/>
            </a:prstGeom>
            <a:solidFill>
              <a:srgbClr val="D9D9D9"/>
            </a:solidFill>
          </p:spPr>
          <p:txBody>
            <a:bodyPr wrap="square" rtlCol="0">
              <a:spAutoFit/>
            </a:bodyPr>
            <a:lstStyle/>
            <a:p>
              <a:pPr algn="ctr"/>
              <a:r>
                <a:rPr lang="en-US" sz="1200" b="1" dirty="0"/>
                <a:t>Data Warehouse</a:t>
              </a:r>
            </a:p>
          </p:txBody>
        </p:sp>
        <p:sp>
          <p:nvSpPr>
            <p:cNvPr id="41" name="TextBox 40">
              <a:extLst>
                <a:ext uri="{FF2B5EF4-FFF2-40B4-BE49-F238E27FC236}">
                  <a16:creationId xmlns:a16="http://schemas.microsoft.com/office/drawing/2014/main" id="{7AF24E82-E58C-794B-8660-788D3F492F01}"/>
                </a:ext>
              </a:extLst>
            </p:cNvPr>
            <p:cNvSpPr txBox="1"/>
            <p:nvPr/>
          </p:nvSpPr>
          <p:spPr>
            <a:xfrm>
              <a:off x="7890122" y="1107994"/>
              <a:ext cx="1349502" cy="495547"/>
            </a:xfrm>
            <a:prstGeom prst="rect">
              <a:avLst/>
            </a:prstGeom>
            <a:solidFill>
              <a:srgbClr val="D9D9D9"/>
            </a:solidFill>
          </p:spPr>
          <p:txBody>
            <a:bodyPr wrap="square" rtlCol="0">
              <a:spAutoFit/>
            </a:bodyPr>
            <a:lstStyle/>
            <a:p>
              <a:pPr algn="ctr"/>
              <a:r>
                <a:rPr lang="en-US" sz="1200" b="1" dirty="0"/>
                <a:t>E-commerce</a:t>
              </a:r>
            </a:p>
            <a:p>
              <a:pPr algn="ctr"/>
              <a:r>
                <a:rPr lang="en-US" sz="1200" b="1" dirty="0"/>
                <a:t>Platform</a:t>
              </a:r>
            </a:p>
          </p:txBody>
        </p:sp>
        <p:sp>
          <p:nvSpPr>
            <p:cNvPr id="42" name="TextBox 41">
              <a:extLst>
                <a:ext uri="{FF2B5EF4-FFF2-40B4-BE49-F238E27FC236}">
                  <a16:creationId xmlns:a16="http://schemas.microsoft.com/office/drawing/2014/main" id="{17869E56-B9CF-504F-8920-C8155E036057}"/>
                </a:ext>
              </a:extLst>
            </p:cNvPr>
            <p:cNvSpPr txBox="1"/>
            <p:nvPr/>
          </p:nvSpPr>
          <p:spPr>
            <a:xfrm>
              <a:off x="3355611" y="770368"/>
              <a:ext cx="603626" cy="297328"/>
            </a:xfrm>
            <a:prstGeom prst="rect">
              <a:avLst/>
            </a:prstGeom>
            <a:solidFill>
              <a:srgbClr val="D9D9D9"/>
            </a:solidFill>
          </p:spPr>
          <p:txBody>
            <a:bodyPr wrap="square" rtlCol="0">
              <a:spAutoFit/>
            </a:bodyPr>
            <a:lstStyle/>
            <a:p>
              <a:pPr algn="ctr"/>
              <a:r>
                <a:rPr lang="en-US" sz="1200" b="1" dirty="0"/>
                <a:t>User</a:t>
              </a:r>
            </a:p>
          </p:txBody>
        </p:sp>
        <p:sp>
          <p:nvSpPr>
            <p:cNvPr id="44" name="TextBox 43">
              <a:extLst>
                <a:ext uri="{FF2B5EF4-FFF2-40B4-BE49-F238E27FC236}">
                  <a16:creationId xmlns:a16="http://schemas.microsoft.com/office/drawing/2014/main" id="{EB07DE9D-2B64-A34C-B771-072F4265025E}"/>
                </a:ext>
              </a:extLst>
            </p:cNvPr>
            <p:cNvSpPr txBox="1"/>
            <p:nvPr/>
          </p:nvSpPr>
          <p:spPr>
            <a:xfrm>
              <a:off x="2793160" y="4313131"/>
              <a:ext cx="987803" cy="495547"/>
            </a:xfrm>
            <a:prstGeom prst="rect">
              <a:avLst/>
            </a:prstGeom>
            <a:solidFill>
              <a:srgbClr val="D9D9D9"/>
            </a:solidFill>
          </p:spPr>
          <p:txBody>
            <a:bodyPr wrap="square" rtlCol="0">
              <a:spAutoFit/>
            </a:bodyPr>
            <a:lstStyle/>
            <a:p>
              <a:pPr algn="ctr"/>
              <a:r>
                <a:rPr lang="en-US" sz="1200" b="1" dirty="0"/>
                <a:t>Candidate Items</a:t>
              </a:r>
            </a:p>
          </p:txBody>
        </p:sp>
      </p:grpSp>
    </p:spTree>
    <p:extLst>
      <p:ext uri="{BB962C8B-B14F-4D97-AF65-F5344CB8AC3E}">
        <p14:creationId xmlns:p14="http://schemas.microsoft.com/office/powerpoint/2010/main" val="1658522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8" name="Google Shape;328;p3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26" name="Google Shape;326;p38"/>
          <p:cNvSpPr txBox="1">
            <a:spLocks noGrp="1"/>
          </p:cNvSpPr>
          <p:nvPr>
            <p:ph type="ctrTitle" idx="4294967295"/>
          </p:nvPr>
        </p:nvSpPr>
        <p:spPr>
          <a:xfrm>
            <a:off x="644978" y="1911350"/>
            <a:ext cx="4943021" cy="94932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accent6"/>
                </a:solidFill>
              </a:rPr>
              <a:t>Thanks!</a:t>
            </a:r>
            <a:endParaRPr sz="7200" dirty="0">
              <a:solidFill>
                <a:schemeClr val="accent6"/>
              </a:solidFill>
            </a:endParaRPr>
          </a:p>
        </p:txBody>
      </p:sp>
      <p:sp>
        <p:nvSpPr>
          <p:cNvPr id="327" name="Google Shape;327;p38"/>
          <p:cNvSpPr txBox="1">
            <a:spLocks noGrp="1"/>
          </p:cNvSpPr>
          <p:nvPr>
            <p:ph type="subTitle" idx="4294967295"/>
          </p:nvPr>
        </p:nvSpPr>
        <p:spPr>
          <a:xfrm>
            <a:off x="644978" y="2940050"/>
            <a:ext cx="4943022" cy="480786"/>
          </a:xfrm>
          <a:prstGeom prst="rect">
            <a:avLst/>
          </a:prstGeom>
        </p:spPr>
        <p:txBody>
          <a:bodyPr spcFirstLastPara="1" wrap="square" lIns="0" tIns="0" rIns="0" bIns="0"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800" dirty="0">
                <a:latin typeface="Arial" panose="020B0604020202020204" pitchFamily="34" charset="0"/>
                <a:cs typeface="Arial" panose="020B0604020202020204" pitchFamily="34" charset="0"/>
              </a:rPr>
              <a:t>Any questions?</a:t>
            </a:r>
            <a:br>
              <a:rPr lang="en" sz="1800" dirty="0"/>
            </a:br>
            <a:endParaRPr sz="1800" dirty="0"/>
          </a:p>
        </p:txBody>
      </p:sp>
      <p:pic>
        <p:nvPicPr>
          <p:cNvPr id="6" name="Picture 5">
            <a:extLst>
              <a:ext uri="{FF2B5EF4-FFF2-40B4-BE49-F238E27FC236}">
                <a16:creationId xmlns:a16="http://schemas.microsoft.com/office/drawing/2014/main" id="{A2F8C137-F88C-DE46-8AF5-C1C0E59A61BC}"/>
              </a:ext>
            </a:extLst>
          </p:cNvPr>
          <p:cNvPicPr>
            <a:picLocks noChangeAspect="1"/>
          </p:cNvPicPr>
          <p:nvPr/>
        </p:nvPicPr>
        <p:blipFill>
          <a:blip r:embed="rId3"/>
          <a:stretch>
            <a:fillRect/>
          </a:stretch>
        </p:blipFill>
        <p:spPr>
          <a:xfrm>
            <a:off x="8257094" y="0"/>
            <a:ext cx="886906" cy="59942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 dirty="0">
                <a:solidFill>
                  <a:schemeClr val="accent6"/>
                </a:solidFill>
              </a:rPr>
            </a:br>
            <a:r>
              <a:rPr lang="en" dirty="0">
                <a:solidFill>
                  <a:schemeClr val="bg1"/>
                </a:solidFill>
              </a:rPr>
              <a:t>Appendices</a:t>
            </a:r>
            <a:endParaRPr dirty="0"/>
          </a:p>
        </p:txBody>
      </p:sp>
      <p:sp>
        <p:nvSpPr>
          <p:cNvPr id="92" name="Google Shape;92;p19"/>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6823B20-1BA8-BD48-A4A2-B4E6B35D3F1E}"/>
              </a:ext>
            </a:extLst>
          </p:cNvPr>
          <p:cNvPicPr>
            <a:picLocks noChangeAspect="1"/>
          </p:cNvPicPr>
          <p:nvPr/>
        </p:nvPicPr>
        <p:blipFill>
          <a:blip r:embed="rId3"/>
          <a:stretch>
            <a:fillRect/>
          </a:stretch>
        </p:blipFill>
        <p:spPr>
          <a:xfrm>
            <a:off x="8257094" y="0"/>
            <a:ext cx="886906" cy="599426"/>
          </a:xfrm>
          <a:prstGeom prst="rect">
            <a:avLst/>
          </a:prstGeom>
        </p:spPr>
      </p:pic>
    </p:spTree>
    <p:extLst>
      <p:ext uri="{BB962C8B-B14F-4D97-AF65-F5344CB8AC3E}">
        <p14:creationId xmlns:p14="http://schemas.microsoft.com/office/powerpoint/2010/main" val="836173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Appendix A: Embedded Review Content-based Filtering (ERCBF)</a:t>
            </a:r>
          </a:p>
        </p:txBody>
      </p:sp>
      <p:sp>
        <p:nvSpPr>
          <p:cNvPr id="76" name="TextBox 75">
            <a:extLst>
              <a:ext uri="{FF2B5EF4-FFF2-40B4-BE49-F238E27FC236}">
                <a16:creationId xmlns:a16="http://schemas.microsoft.com/office/drawing/2014/main" id="{41F0481C-5CEA-284F-AE18-699A263595BA}"/>
              </a:ext>
            </a:extLst>
          </p:cNvPr>
          <p:cNvSpPr txBox="1"/>
          <p:nvPr/>
        </p:nvSpPr>
        <p:spPr>
          <a:xfrm>
            <a:off x="560109" y="4128575"/>
            <a:ext cx="3509749" cy="415498"/>
          </a:xfrm>
          <a:prstGeom prst="rect">
            <a:avLst/>
          </a:prstGeom>
          <a:noFill/>
        </p:spPr>
        <p:txBody>
          <a:bodyPr wrap="square" rtlCol="0">
            <a:spAutoFit/>
          </a:bodyPr>
          <a:lstStyle/>
          <a:p>
            <a:pPr algn="ctr"/>
            <a:r>
              <a:rPr lang="en-US" sz="1050" b="1" dirty="0">
                <a:solidFill>
                  <a:schemeClr val="tx1"/>
                </a:solidFill>
                <a:latin typeface="Arial" panose="020B0604020202020204" pitchFamily="34" charset="0"/>
                <a:cs typeface="Arial" panose="020B0604020202020204" pitchFamily="34" charset="0"/>
              </a:rPr>
              <a:t>Figure 1. </a:t>
            </a:r>
            <a:r>
              <a:rPr lang="en-US" sz="1050" i="1" dirty="0">
                <a:solidFill>
                  <a:schemeClr val="tx1"/>
                </a:solidFill>
                <a:latin typeface="Arial" panose="020B0604020202020204" pitchFamily="34" charset="0"/>
                <a:cs typeface="Arial" panose="020B0604020202020204" pitchFamily="34" charset="0"/>
              </a:rPr>
              <a:t>K</a:t>
            </a:r>
            <a:r>
              <a:rPr lang="en-US" sz="1050" dirty="0">
                <a:solidFill>
                  <a:schemeClr val="tx1"/>
                </a:solidFill>
                <a:latin typeface="Arial" panose="020B0604020202020204" pitchFamily="34" charset="0"/>
                <a:cs typeface="Arial" panose="020B0604020202020204" pitchFamily="34" charset="0"/>
              </a:rPr>
              <a:t>-neighborhood of Similar Items within Paragraph Vector Dimension Space</a:t>
            </a:r>
            <a:endParaRPr lang="en-US" sz="1050" i="1" dirty="0">
              <a:solidFill>
                <a:schemeClr val="tx1"/>
              </a:solidFill>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5DD39D66-6FF8-8844-8FDC-424D935D836B}"/>
              </a:ext>
            </a:extLst>
          </p:cNvPr>
          <p:cNvPicPr>
            <a:picLocks noChangeAspect="1"/>
          </p:cNvPicPr>
          <p:nvPr/>
        </p:nvPicPr>
        <p:blipFill>
          <a:blip r:embed="rId3"/>
          <a:stretch>
            <a:fillRect/>
          </a:stretch>
        </p:blipFill>
        <p:spPr>
          <a:xfrm>
            <a:off x="8257094" y="0"/>
            <a:ext cx="886906" cy="599426"/>
          </a:xfrm>
          <a:prstGeom prst="rect">
            <a:avLst/>
          </a:prstGeom>
        </p:spPr>
      </p:pic>
      <p:sp>
        <p:nvSpPr>
          <p:cNvPr id="5" name="TextBox 4">
            <a:extLst>
              <a:ext uri="{FF2B5EF4-FFF2-40B4-BE49-F238E27FC236}">
                <a16:creationId xmlns:a16="http://schemas.microsoft.com/office/drawing/2014/main" id="{2C7EEA32-A629-984D-93FF-B4FDEDC85999}"/>
              </a:ext>
            </a:extLst>
          </p:cNvPr>
          <p:cNvSpPr txBox="1"/>
          <p:nvPr/>
        </p:nvSpPr>
        <p:spPr>
          <a:xfrm>
            <a:off x="4912697" y="1131290"/>
            <a:ext cx="3787850" cy="335156"/>
          </a:xfrm>
          <a:prstGeom prst="rect">
            <a:avLst/>
          </a:prstGeom>
          <a:noFill/>
        </p:spPr>
        <p:txBody>
          <a:bodyPr wrap="square" rtlCol="0">
            <a:spAutoFit/>
          </a:bodyPr>
          <a:lstStyle/>
          <a:p>
            <a:pPr>
              <a:lnSpc>
                <a:spcPct val="150000"/>
              </a:lnSpc>
            </a:pPr>
            <a:r>
              <a:rPr lang="en-US" sz="1200" dirty="0"/>
              <a:t>1. Find User </a:t>
            </a:r>
            <a:r>
              <a:rPr lang="en-US" sz="1200" b="1" dirty="0"/>
              <a:t>P</a:t>
            </a:r>
            <a:r>
              <a:rPr lang="en-US" sz="1200" b="1" i="1" baseline="-25000" dirty="0"/>
              <a:t>U</a:t>
            </a:r>
            <a:r>
              <a:rPr lang="en-US" sz="1200" dirty="0"/>
              <a:t> Rating History:</a:t>
            </a:r>
          </a:p>
        </p:txBody>
      </p:sp>
      <p:pic>
        <p:nvPicPr>
          <p:cNvPr id="10" name="Picture 9">
            <a:extLst>
              <a:ext uri="{FF2B5EF4-FFF2-40B4-BE49-F238E27FC236}">
                <a16:creationId xmlns:a16="http://schemas.microsoft.com/office/drawing/2014/main" id="{FED3D63F-7421-784E-A858-994E1F2C6802}"/>
              </a:ext>
            </a:extLst>
          </p:cNvPr>
          <p:cNvPicPr>
            <a:picLocks noChangeAspect="1"/>
          </p:cNvPicPr>
          <p:nvPr/>
        </p:nvPicPr>
        <p:blipFill>
          <a:blip r:embed="rId4"/>
          <a:stretch>
            <a:fillRect/>
          </a:stretch>
        </p:blipFill>
        <p:spPr>
          <a:xfrm>
            <a:off x="504108" y="1044505"/>
            <a:ext cx="3621752" cy="3054490"/>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6451803-42E1-444F-BA52-DE42CB7C0886}"/>
                  </a:ext>
                </a:extLst>
              </p:cNvPr>
              <p:cNvSpPr/>
              <p:nvPr/>
            </p:nvSpPr>
            <p:spPr>
              <a:xfrm>
                <a:off x="5417255" y="2921579"/>
                <a:ext cx="2432071" cy="419474"/>
              </a:xfrm>
              <a:prstGeom prst="rect">
                <a:avLst/>
              </a:prstGeom>
            </p:spPr>
            <p:txBody>
              <a:bodyPr wrap="square">
                <a:spAutoFit/>
              </a:bodyPr>
              <a:lstStyle/>
              <a:p>
                <a:r>
                  <a:rPr lang="en-SG" sz="1500" b="1" dirty="0">
                    <a:latin typeface="Times New Roman" panose="02020603050405020304" pitchFamily="18" charset="0"/>
                    <a:ea typeface="Times New Roman" panose="02020603050405020304" pitchFamily="18" charset="0"/>
                  </a:rPr>
                  <a:t>P</a:t>
                </a:r>
                <a:r>
                  <a:rPr lang="en-SG" sz="1500" b="1" i="1" baseline="-25000" dirty="0">
                    <a:latin typeface="Times New Roman" panose="02020603050405020304" pitchFamily="18" charset="0"/>
                    <a:ea typeface="Times New Roman" panose="02020603050405020304" pitchFamily="18" charset="0"/>
                  </a:rPr>
                  <a:t>u</a:t>
                </a:r>
                <a:r>
                  <a:rPr lang="en-SG" sz="1500" i="1" dirty="0">
                    <a:latin typeface="Times New Roman" panose="02020603050405020304" pitchFamily="18" charset="0"/>
                    <a:ea typeface="Times New Roman" panose="02020603050405020304" pitchFamily="18" charset="0"/>
                  </a:rPr>
                  <a:t> </a:t>
                </a:r>
                <a:r>
                  <a:rPr lang="en-SG" sz="1500" dirty="0">
                    <a:latin typeface="Times New Roman" panose="02020603050405020304" pitchFamily="18" charset="0"/>
                    <a:ea typeface="Times New Roman" panose="02020603050405020304" pitchFamily="18" charset="0"/>
                  </a:rPr>
                  <a:t>= </a:t>
                </a:r>
                <a14:m>
                  <m:oMath xmlns:m="http://schemas.openxmlformats.org/officeDocument/2006/math">
                    <m:f>
                      <m:fPr>
                        <m:ctrlPr>
                          <a:rPr lang="en-SG" sz="1500" i="1">
                            <a:effectLst/>
                            <a:latin typeface="Cambria Math" panose="02040503050406030204" pitchFamily="18" charset="0"/>
                          </a:rPr>
                        </m:ctrlPr>
                      </m:fPr>
                      <m:num>
                        <m:r>
                          <a:rPr lang="en-SG" sz="1500" i="1">
                            <a:latin typeface="Cambria Math" panose="02040503050406030204" pitchFamily="18" charset="0"/>
                            <a:ea typeface="Times New Roman" panose="02020603050405020304" pitchFamily="18" charset="0"/>
                            <a:cs typeface="Times New Roman" panose="02020603050405020304" pitchFamily="18" charset="0"/>
                          </a:rPr>
                          <m:t>1</m:t>
                        </m:r>
                      </m:num>
                      <m:den>
                        <m:r>
                          <a:rPr lang="en-SG" sz="1500" i="1">
                            <a:latin typeface="Cambria Math" panose="02040503050406030204" pitchFamily="18" charset="0"/>
                            <a:ea typeface="Times New Roman" panose="02020603050405020304" pitchFamily="18" charset="0"/>
                            <a:cs typeface="Times New Roman" panose="02020603050405020304" pitchFamily="18" charset="0"/>
                          </a:rPr>
                          <m:t>𝑛</m:t>
                        </m:r>
                      </m:den>
                    </m:f>
                    <m:nary>
                      <m:naryPr>
                        <m:chr m:val="∑"/>
                        <m:limLoc m:val="undOvr"/>
                        <m:ctrlPr>
                          <a:rPr lang="en-SG" sz="1500" i="1">
                            <a:effectLst/>
                            <a:latin typeface="Cambria Math" panose="02040503050406030204" pitchFamily="18" charset="0"/>
                          </a:rPr>
                        </m:ctrlPr>
                      </m:naryPr>
                      <m:sub>
                        <m:r>
                          <a:rPr lang="en-SG" sz="1500" i="1">
                            <a:latin typeface="Cambria Math" panose="02040503050406030204" pitchFamily="18" charset="0"/>
                            <a:ea typeface="Times New Roman" panose="02020603050405020304" pitchFamily="18" charset="0"/>
                            <a:cs typeface="Times New Roman" panose="02020603050405020304" pitchFamily="18" charset="0"/>
                          </a:rPr>
                          <m:t>𝑖</m:t>
                        </m:r>
                        <m:r>
                          <a:rPr lang="en-SG" sz="1500" i="1">
                            <a:latin typeface="Cambria Math" panose="02040503050406030204" pitchFamily="18" charset="0"/>
                            <a:ea typeface="Times New Roman" panose="02020603050405020304" pitchFamily="18" charset="0"/>
                            <a:cs typeface="Times New Roman" panose="02020603050405020304" pitchFamily="18" charset="0"/>
                          </a:rPr>
                          <m:t>=1</m:t>
                        </m:r>
                      </m:sub>
                      <m:sup>
                        <m:r>
                          <a:rPr lang="en-SG" sz="1500" i="1">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en-SG" sz="1500" i="1">
                                <a:effectLst/>
                                <a:latin typeface="Cambria Math" panose="02040503050406030204" pitchFamily="18" charset="0"/>
                              </a:rPr>
                            </m:ctrlPr>
                          </m:sSubPr>
                          <m:e>
                            <m:r>
                              <a:rPr lang="en-SG" sz="15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SG" sz="1500"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SG" sz="15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1500" i="1">
                                <a:effectLst/>
                                <a:latin typeface="Cambria Math" panose="02040503050406030204" pitchFamily="18" charset="0"/>
                              </a:rPr>
                            </m:ctrlPr>
                          </m:sSupPr>
                          <m:e>
                            <m:r>
                              <a:rPr lang="en-SG" sz="15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1500" i="1">
                                <a:latin typeface="Cambria Math" panose="02040503050406030204" pitchFamily="18" charset="0"/>
                                <a:ea typeface="Times New Roman" panose="02020603050405020304" pitchFamily="18" charset="0"/>
                                <a:cs typeface="Times New Roman" panose="02020603050405020304" pitchFamily="18" charset="0"/>
                              </a:rPr>
                              <m:t>𝐹</m:t>
                            </m:r>
                          </m:sup>
                        </m:sSup>
                      </m:e>
                    </m:nary>
                  </m:oMath>
                </a14:m>
                <a:r>
                  <a:rPr lang="en-SG" dirty="0">
                    <a:effectLst/>
                  </a:rPr>
                  <a:t> </a:t>
                </a:r>
                <a:endParaRPr lang="en-US" dirty="0"/>
              </a:p>
            </p:txBody>
          </p:sp>
        </mc:Choice>
        <mc:Fallback xmlns="">
          <p:sp>
            <p:nvSpPr>
              <p:cNvPr id="13" name="Rectangle 12">
                <a:extLst>
                  <a:ext uri="{FF2B5EF4-FFF2-40B4-BE49-F238E27FC236}">
                    <a16:creationId xmlns:a16="http://schemas.microsoft.com/office/drawing/2014/main" id="{76451803-42E1-444F-BA52-DE42CB7C0886}"/>
                  </a:ext>
                </a:extLst>
              </p:cNvPr>
              <p:cNvSpPr>
                <a:spLocks noRot="1" noChangeAspect="1" noMove="1" noResize="1" noEditPoints="1" noAdjustHandles="1" noChangeArrowheads="1" noChangeShapeType="1" noTextEdit="1"/>
              </p:cNvSpPr>
              <p:nvPr/>
            </p:nvSpPr>
            <p:spPr>
              <a:xfrm>
                <a:off x="5417255" y="2921579"/>
                <a:ext cx="2432071" cy="419474"/>
              </a:xfrm>
              <a:prstGeom prst="rect">
                <a:avLst/>
              </a:prstGeom>
              <a:blipFill>
                <a:blip r:embed="rId5"/>
                <a:stretch>
                  <a:fillRect l="-1036" t="-68571" b="-1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3A2858A-01BE-4D45-B11D-24410AAC28B2}"/>
                  </a:ext>
                </a:extLst>
              </p:cNvPr>
              <p:cNvSpPr txBox="1"/>
              <p:nvPr/>
            </p:nvSpPr>
            <p:spPr>
              <a:xfrm>
                <a:off x="5114734" y="1402725"/>
                <a:ext cx="3037114" cy="987130"/>
              </a:xfrm>
              <a:prstGeom prst="rect">
                <a:avLst/>
              </a:prstGeom>
              <a:noFill/>
            </p:spPr>
            <p:txBody>
              <a:bodyPr wrap="square" rtlCol="0">
                <a:spAutoFit/>
              </a:bodyPr>
              <a:lstStyle/>
              <a:p>
                <a:pPr marL="342900" lvl="4" indent="-342900">
                  <a:lnSpc>
                    <a:spcPct val="150000"/>
                  </a:lnSpc>
                  <a:buFont typeface="Arial" panose="020B0604020202020204" pitchFamily="34" charset="0"/>
                  <a:buChar char="•"/>
                </a:pPr>
                <a:r>
                  <a:rPr lang="en-US" sz="1000" dirty="0"/>
                  <a:t>Sundress, </a:t>
                </a:r>
                <a:r>
                  <a:rPr lang="en-US" sz="1000" b="1" dirty="0"/>
                  <a:t>n</a:t>
                </a:r>
                <a:r>
                  <a:rPr lang="en-US" sz="1000" i="1" baseline="-25000" dirty="0"/>
                  <a:t>1</a:t>
                </a:r>
                <a:r>
                  <a:rPr lang="en-US" sz="1000" baseline="-25000" dirty="0"/>
                  <a:t> </a:t>
                </a:r>
                <a:r>
                  <a:rPr lang="en-US" sz="1000" dirty="0"/>
                  <a:t>=</a:t>
                </a:r>
                <a:r>
                  <a:rPr lang="en-US" sz="1000" baseline="-25000" dirty="0"/>
                  <a:t> </a:t>
                </a:r>
                <a14:m>
                  <m:oMath xmlns:m="http://schemas.openxmlformats.org/officeDocument/2006/math">
                    <m:sSub>
                      <m:sSubPr>
                        <m:ctrlPr>
                          <a:rPr lang="en-SG" sz="800" i="1">
                            <a:latin typeface="Cambria Math" panose="02040503050406030204" pitchFamily="18" charset="0"/>
                          </a:rPr>
                        </m:ctrlPr>
                      </m:sSubPr>
                      <m:e>
                        <m:r>
                          <a:rPr lang="en-SG" sz="8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US" sz="800" i="1">
                            <a:latin typeface="Cambria Math" panose="02040503050406030204" pitchFamily="18" charset="0"/>
                            <a:ea typeface="Times New Roman" panose="02020603050405020304" pitchFamily="18" charset="0"/>
                            <a:cs typeface="Times New Roman" panose="02020603050405020304" pitchFamily="18" charset="0"/>
                          </a:rPr>
                          <m:t>1</m:t>
                        </m:r>
                      </m:sub>
                    </m:sSub>
                    <m:r>
                      <a:rPr lang="en-SG" sz="8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800" i="1">
                            <a:latin typeface="Cambria Math" panose="02040503050406030204" pitchFamily="18" charset="0"/>
                          </a:rPr>
                        </m:ctrlPr>
                      </m:sSupPr>
                      <m:e>
                        <m:r>
                          <a:rPr lang="en-SG" sz="8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8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US" sz="800" dirty="0"/>
                  <a:t> = [0.252, -0.234, …]</a:t>
                </a:r>
              </a:p>
              <a:p>
                <a:pPr marL="342900" lvl="4" indent="-342900">
                  <a:lnSpc>
                    <a:spcPct val="150000"/>
                  </a:lnSpc>
                  <a:buFont typeface="Arial" panose="020B0604020202020204" pitchFamily="34" charset="0"/>
                  <a:buChar char="•"/>
                </a:pPr>
                <a:r>
                  <a:rPr lang="en-US" sz="1000" dirty="0"/>
                  <a:t>Hoodie, </a:t>
                </a:r>
                <a:r>
                  <a:rPr lang="en-US" sz="1000" b="1" dirty="0"/>
                  <a:t>n</a:t>
                </a:r>
                <a:r>
                  <a:rPr lang="en-US" sz="1000" i="1" baseline="-25000" dirty="0"/>
                  <a:t>2</a:t>
                </a:r>
                <a:r>
                  <a:rPr lang="en-US" sz="1000" baseline="-25000" dirty="0"/>
                  <a:t> </a:t>
                </a:r>
                <a:r>
                  <a:rPr lang="en-US" sz="1000" dirty="0"/>
                  <a:t>= </a:t>
                </a:r>
                <a14:m>
                  <m:oMath xmlns:m="http://schemas.openxmlformats.org/officeDocument/2006/math">
                    <m:sSub>
                      <m:sSubPr>
                        <m:ctrlPr>
                          <a:rPr lang="en-SG" sz="800" i="1">
                            <a:latin typeface="Cambria Math" panose="02040503050406030204" pitchFamily="18" charset="0"/>
                          </a:rPr>
                        </m:ctrlPr>
                      </m:sSubPr>
                      <m:e>
                        <m:r>
                          <a:rPr lang="en-SG" sz="8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US" sz="800" b="0" i="1" smtClean="0">
                            <a:latin typeface="Cambria Math" panose="02040503050406030204" pitchFamily="18" charset="0"/>
                            <a:ea typeface="Times New Roman" panose="02020603050405020304" pitchFamily="18" charset="0"/>
                            <a:cs typeface="Times New Roman" panose="02020603050405020304" pitchFamily="18" charset="0"/>
                          </a:rPr>
                          <m:t>2</m:t>
                        </m:r>
                      </m:sub>
                    </m:sSub>
                    <m:r>
                      <a:rPr lang="en-SG" sz="8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800" i="1">
                            <a:latin typeface="Cambria Math" panose="02040503050406030204" pitchFamily="18" charset="0"/>
                          </a:rPr>
                        </m:ctrlPr>
                      </m:sSupPr>
                      <m:e>
                        <m:r>
                          <a:rPr lang="en-SG" sz="8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8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US" sz="800" dirty="0"/>
                  <a:t> = [0.012, 0.224, …]</a:t>
                </a:r>
              </a:p>
              <a:p>
                <a:pPr marL="342900" lvl="4" indent="-342900">
                  <a:lnSpc>
                    <a:spcPct val="150000"/>
                  </a:lnSpc>
                  <a:buFont typeface="Arial" panose="020B0604020202020204" pitchFamily="34" charset="0"/>
                  <a:buChar char="•"/>
                </a:pPr>
                <a:r>
                  <a:rPr lang="en-US" sz="1000" dirty="0"/>
                  <a:t>Summer Shirt , </a:t>
                </a:r>
                <a:r>
                  <a:rPr lang="en-US" sz="1000" b="1" dirty="0"/>
                  <a:t>n</a:t>
                </a:r>
                <a:r>
                  <a:rPr lang="en-US" sz="1000" i="1" baseline="-25000" dirty="0"/>
                  <a:t>3</a:t>
                </a:r>
                <a:r>
                  <a:rPr lang="en-US" sz="1000" baseline="-25000" dirty="0"/>
                  <a:t> </a:t>
                </a:r>
                <a:r>
                  <a:rPr lang="en-US" sz="1000" dirty="0"/>
                  <a:t>= </a:t>
                </a:r>
                <a14:m>
                  <m:oMath xmlns:m="http://schemas.openxmlformats.org/officeDocument/2006/math">
                    <m:sSub>
                      <m:sSubPr>
                        <m:ctrlPr>
                          <a:rPr lang="en-SG" sz="800" i="1">
                            <a:latin typeface="Cambria Math" panose="02040503050406030204" pitchFamily="18" charset="0"/>
                          </a:rPr>
                        </m:ctrlPr>
                      </m:sSubPr>
                      <m:e>
                        <m:r>
                          <a:rPr lang="en-SG" sz="8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US" sz="800" b="0" i="1" smtClean="0">
                            <a:latin typeface="Cambria Math" panose="02040503050406030204" pitchFamily="18" charset="0"/>
                            <a:ea typeface="Times New Roman" panose="02020603050405020304" pitchFamily="18" charset="0"/>
                            <a:cs typeface="Times New Roman" panose="02020603050405020304" pitchFamily="18" charset="0"/>
                          </a:rPr>
                          <m:t>3</m:t>
                        </m:r>
                      </m:sub>
                    </m:sSub>
                    <m:r>
                      <a:rPr lang="en-SG" sz="8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800" i="1">
                            <a:latin typeface="Cambria Math" panose="02040503050406030204" pitchFamily="18" charset="0"/>
                          </a:rPr>
                        </m:ctrlPr>
                      </m:sSupPr>
                      <m:e>
                        <m:r>
                          <a:rPr lang="en-SG" sz="8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8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US" sz="800" dirty="0"/>
                  <a:t> = [-0.242, 0.111, …]</a:t>
                </a:r>
              </a:p>
              <a:p>
                <a:pPr marL="342900" lvl="4" indent="-342900">
                  <a:lnSpc>
                    <a:spcPct val="150000"/>
                  </a:lnSpc>
                  <a:buFont typeface="Arial" panose="020B0604020202020204" pitchFamily="34" charset="0"/>
                  <a:buChar char="•"/>
                </a:pPr>
                <a:r>
                  <a:rPr lang="en-US" sz="1000" dirty="0"/>
                  <a:t>Sports Attire, </a:t>
                </a:r>
                <a:r>
                  <a:rPr lang="en-US" sz="1000" b="1" dirty="0"/>
                  <a:t>n</a:t>
                </a:r>
                <a:r>
                  <a:rPr lang="en-US" sz="1000" i="1" baseline="-25000" dirty="0"/>
                  <a:t>4</a:t>
                </a:r>
                <a:r>
                  <a:rPr lang="en-US" sz="1000" baseline="-25000" dirty="0"/>
                  <a:t> </a:t>
                </a:r>
                <a:r>
                  <a:rPr lang="en-US" sz="1000" dirty="0"/>
                  <a:t>= </a:t>
                </a:r>
                <a14:m>
                  <m:oMath xmlns:m="http://schemas.openxmlformats.org/officeDocument/2006/math">
                    <m:sSub>
                      <m:sSubPr>
                        <m:ctrlPr>
                          <a:rPr lang="en-SG" sz="800" i="1">
                            <a:latin typeface="Cambria Math" panose="02040503050406030204" pitchFamily="18" charset="0"/>
                          </a:rPr>
                        </m:ctrlPr>
                      </m:sSubPr>
                      <m:e>
                        <m:r>
                          <a:rPr lang="en-SG" sz="8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US" sz="800" b="0" i="1" smtClean="0">
                            <a:latin typeface="Cambria Math" panose="02040503050406030204" pitchFamily="18" charset="0"/>
                            <a:ea typeface="Times New Roman" panose="02020603050405020304" pitchFamily="18" charset="0"/>
                            <a:cs typeface="Times New Roman" panose="02020603050405020304" pitchFamily="18" charset="0"/>
                          </a:rPr>
                          <m:t>4</m:t>
                        </m:r>
                      </m:sub>
                    </m:sSub>
                    <m:r>
                      <a:rPr lang="en-SG" sz="8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800" i="1">
                            <a:latin typeface="Cambria Math" panose="02040503050406030204" pitchFamily="18" charset="0"/>
                          </a:rPr>
                        </m:ctrlPr>
                      </m:sSupPr>
                      <m:e>
                        <m:r>
                          <a:rPr lang="en-SG" sz="8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8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US" sz="800" dirty="0"/>
                  <a:t> = [-0.124, -0.104, …]</a:t>
                </a:r>
              </a:p>
            </p:txBody>
          </p:sp>
        </mc:Choice>
        <mc:Fallback xmlns="">
          <p:sp>
            <p:nvSpPr>
              <p:cNvPr id="14" name="TextBox 13">
                <a:extLst>
                  <a:ext uri="{FF2B5EF4-FFF2-40B4-BE49-F238E27FC236}">
                    <a16:creationId xmlns:a16="http://schemas.microsoft.com/office/drawing/2014/main" id="{73A2858A-01BE-4D45-B11D-24410AAC28B2}"/>
                  </a:ext>
                </a:extLst>
              </p:cNvPr>
              <p:cNvSpPr txBox="1">
                <a:spLocks noRot="1" noChangeAspect="1" noMove="1" noResize="1" noEditPoints="1" noAdjustHandles="1" noChangeArrowheads="1" noChangeShapeType="1" noTextEdit="1"/>
              </p:cNvSpPr>
              <p:nvPr/>
            </p:nvSpPr>
            <p:spPr>
              <a:xfrm>
                <a:off x="5114734" y="1402725"/>
                <a:ext cx="3037114" cy="987130"/>
              </a:xfrm>
              <a:prstGeom prst="rect">
                <a:avLst/>
              </a:prstGeom>
              <a:blipFill>
                <a:blip r:embed="rId6"/>
                <a:stretch>
                  <a:fillRect b="-2532"/>
                </a:stretch>
              </a:blipFill>
            </p:spPr>
            <p:txBody>
              <a:bodyPr/>
              <a:lstStyle/>
              <a:p>
                <a:r>
                  <a:rPr lang="en-US">
                    <a:noFill/>
                  </a:rPr>
                  <a:t> </a:t>
                </a:r>
              </a:p>
            </p:txBody>
          </p:sp>
        </mc:Fallback>
      </mc:AlternateContent>
      <p:sp>
        <p:nvSpPr>
          <p:cNvPr id="255" name="TextBox 254">
            <a:extLst>
              <a:ext uri="{FF2B5EF4-FFF2-40B4-BE49-F238E27FC236}">
                <a16:creationId xmlns:a16="http://schemas.microsoft.com/office/drawing/2014/main" id="{73F15D86-E0C8-E147-850C-344EC4DE6B73}"/>
              </a:ext>
            </a:extLst>
          </p:cNvPr>
          <p:cNvSpPr txBox="1"/>
          <p:nvPr/>
        </p:nvSpPr>
        <p:spPr>
          <a:xfrm>
            <a:off x="4912697" y="2347972"/>
            <a:ext cx="3787850" cy="612091"/>
          </a:xfrm>
          <a:prstGeom prst="rect">
            <a:avLst/>
          </a:prstGeom>
          <a:noFill/>
        </p:spPr>
        <p:txBody>
          <a:bodyPr wrap="square" rtlCol="0">
            <a:spAutoFit/>
          </a:bodyPr>
          <a:lstStyle/>
          <a:p>
            <a:pPr>
              <a:lnSpc>
                <a:spcPct val="150000"/>
              </a:lnSpc>
            </a:pPr>
            <a:r>
              <a:rPr lang="en-US" sz="1200" dirty="0"/>
              <a:t>2. Represent User </a:t>
            </a:r>
            <a:r>
              <a:rPr lang="en-US" sz="1200" b="1" dirty="0"/>
              <a:t>P</a:t>
            </a:r>
            <a:r>
              <a:rPr lang="en-US" sz="1200" b="1" i="1" baseline="-25000" dirty="0"/>
              <a:t>U</a:t>
            </a:r>
            <a:r>
              <a:rPr lang="en-US" sz="1200" dirty="0"/>
              <a:t>  as the </a:t>
            </a:r>
            <a:r>
              <a:rPr lang="en-US" sz="1200" b="1" dirty="0"/>
              <a:t>mean</a:t>
            </a:r>
            <a:r>
              <a:rPr lang="en-US" sz="1200" dirty="0"/>
              <a:t> aggregation of all rated items to:</a:t>
            </a:r>
          </a:p>
        </p:txBody>
      </p:sp>
      <p:sp>
        <p:nvSpPr>
          <p:cNvPr id="257" name="TextBox 256">
            <a:extLst>
              <a:ext uri="{FF2B5EF4-FFF2-40B4-BE49-F238E27FC236}">
                <a16:creationId xmlns:a16="http://schemas.microsoft.com/office/drawing/2014/main" id="{9279E131-CEF7-3046-920A-3CBFA53E402A}"/>
              </a:ext>
            </a:extLst>
          </p:cNvPr>
          <p:cNvSpPr txBox="1"/>
          <p:nvPr/>
        </p:nvSpPr>
        <p:spPr>
          <a:xfrm>
            <a:off x="4798263" y="668456"/>
            <a:ext cx="1928539" cy="477054"/>
          </a:xfrm>
          <a:prstGeom prst="rect">
            <a:avLst/>
          </a:prstGeom>
          <a:noFill/>
        </p:spPr>
        <p:txBody>
          <a:bodyPr wrap="square" rtlCol="0">
            <a:spAutoFit/>
          </a:bodyPr>
          <a:lstStyle/>
          <a:p>
            <a:pPr algn="ctr"/>
            <a:r>
              <a:rPr lang="en-US" sz="2500" dirty="0">
                <a:solidFill>
                  <a:schemeClr val="tx1"/>
                </a:solidFill>
                <a:latin typeface="DM Serif Display" pitchFamily="2" charset="0"/>
              </a:rPr>
              <a:t>Algorithm:</a:t>
            </a:r>
          </a:p>
        </p:txBody>
      </p:sp>
      <p:sp>
        <p:nvSpPr>
          <p:cNvPr id="258" name="TextBox 257">
            <a:extLst>
              <a:ext uri="{FF2B5EF4-FFF2-40B4-BE49-F238E27FC236}">
                <a16:creationId xmlns:a16="http://schemas.microsoft.com/office/drawing/2014/main" id="{4871F7D6-0B79-0847-9A00-D05138D61FD9}"/>
              </a:ext>
            </a:extLst>
          </p:cNvPr>
          <p:cNvSpPr txBox="1"/>
          <p:nvPr/>
        </p:nvSpPr>
        <p:spPr>
          <a:xfrm>
            <a:off x="4912696" y="3341053"/>
            <a:ext cx="3787851" cy="335092"/>
          </a:xfrm>
          <a:prstGeom prst="rect">
            <a:avLst/>
          </a:prstGeom>
          <a:noFill/>
        </p:spPr>
        <p:txBody>
          <a:bodyPr wrap="square" rtlCol="0">
            <a:spAutoFit/>
          </a:bodyPr>
          <a:lstStyle/>
          <a:p>
            <a:pPr>
              <a:lnSpc>
                <a:spcPct val="150000"/>
              </a:lnSpc>
            </a:pPr>
            <a:r>
              <a:rPr lang="en-US" sz="1200" dirty="0"/>
              <a:t>3. Compute </a:t>
            </a:r>
            <a:r>
              <a:rPr lang="en-US" sz="1200" b="1" dirty="0"/>
              <a:t>cosine</a:t>
            </a:r>
            <a:r>
              <a:rPr lang="en-US" sz="1200" dirty="0"/>
              <a:t> similarities with all unrated items:</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E29D7CC-48E6-6D4D-9392-EAFFA7D9E163}"/>
                  </a:ext>
                </a:extLst>
              </p:cNvPr>
              <p:cNvSpPr/>
              <p:nvPr/>
            </p:nvSpPr>
            <p:spPr>
              <a:xfrm>
                <a:off x="5258944" y="3612289"/>
                <a:ext cx="3083665" cy="5649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500" i="1">
                              <a:latin typeface="Cambria Math" panose="02040503050406030204" pitchFamily="18" charset="0"/>
                            </a:rPr>
                          </m:ctrlPr>
                        </m:funcPr>
                        <m:fName>
                          <m:r>
                            <a:rPr lang="en-US" sz="1500" i="1">
                              <a:latin typeface="Cambria Math" panose="02040503050406030204" pitchFamily="18" charset="0"/>
                            </a:rPr>
                            <m:t>𝑠𝑖𝑚</m:t>
                          </m:r>
                        </m:fName>
                        <m:e>
                          <m:d>
                            <m:dPr>
                              <m:ctrlPr>
                                <a:rPr lang="en-US" sz="1500" i="1">
                                  <a:solidFill>
                                    <a:srgbClr val="836967"/>
                                  </a:solidFill>
                                  <a:latin typeface="Cambria Math" panose="02040503050406030204" pitchFamily="18" charset="0"/>
                                </a:rPr>
                              </m:ctrlPr>
                            </m:dPr>
                            <m:e>
                              <m:sSub>
                                <m:sSubPr>
                                  <m:ctrlPr>
                                    <a:rPr lang="en-US" sz="1500" b="1" i="1">
                                      <a:solidFill>
                                        <a:srgbClr val="836967"/>
                                      </a:solidFill>
                                      <a:latin typeface="Cambria Math" panose="02040503050406030204" pitchFamily="18" charset="0"/>
                                    </a:rPr>
                                  </m:ctrlPr>
                                </m:sSubPr>
                                <m:e>
                                  <m:r>
                                    <a:rPr lang="en-US" sz="1500" b="1" i="1">
                                      <a:latin typeface="Cambria Math" panose="02040503050406030204" pitchFamily="18" charset="0"/>
                                    </a:rPr>
                                    <m:t>𝑷</m:t>
                                  </m:r>
                                </m:e>
                                <m:sub>
                                  <m:r>
                                    <a:rPr lang="en-US" sz="1500" b="1" i="1">
                                      <a:latin typeface="Cambria Math" panose="02040503050406030204" pitchFamily="18" charset="0"/>
                                    </a:rPr>
                                    <m:t>𝒖</m:t>
                                  </m:r>
                                </m:sub>
                              </m:sSub>
                              <m:r>
                                <a:rPr lang="en-US" sz="1500">
                                  <a:latin typeface="Cambria Math" panose="02040503050406030204" pitchFamily="18" charset="0"/>
                                </a:rPr>
                                <m:t>, </m:t>
                              </m:r>
                              <m:sSub>
                                <m:sSubPr>
                                  <m:ctrlPr>
                                    <a:rPr lang="en-US" sz="1500" b="1" i="1">
                                      <a:solidFill>
                                        <a:srgbClr val="836967"/>
                                      </a:solidFill>
                                      <a:latin typeface="Cambria Math" panose="02040503050406030204" pitchFamily="18" charset="0"/>
                                    </a:rPr>
                                  </m:ctrlPr>
                                </m:sSubPr>
                                <m:e>
                                  <m:r>
                                    <a:rPr lang="en-US" sz="1500" b="1" i="1">
                                      <a:latin typeface="Cambria Math" panose="02040503050406030204" pitchFamily="18" charset="0"/>
                                    </a:rPr>
                                    <m:t>𝑸</m:t>
                                  </m:r>
                                </m:e>
                                <m:sub>
                                  <m:r>
                                    <a:rPr lang="en-US" sz="1500" b="1" i="1">
                                      <a:latin typeface="Cambria Math" panose="02040503050406030204" pitchFamily="18" charset="0"/>
                                    </a:rPr>
                                    <m:t>𝒊</m:t>
                                  </m:r>
                                </m:sub>
                              </m:sSub>
                            </m:e>
                          </m:d>
                          <m:r>
                            <a:rPr lang="en-US" sz="1500">
                              <a:latin typeface="Cambria Math" panose="02040503050406030204" pitchFamily="18" charset="0"/>
                            </a:rPr>
                            <m:t>=</m:t>
                          </m:r>
                          <m:r>
                            <a:rPr lang="en-US" sz="1500" i="1">
                              <a:latin typeface="Cambria Math" panose="02040503050406030204" pitchFamily="18" charset="0"/>
                            </a:rPr>
                            <m:t>𝑐𝑜𝑠</m:t>
                          </m:r>
                          <m:r>
                            <m:rPr>
                              <m:sty m:val="p"/>
                            </m:rPr>
                            <a:rPr lang="en-US" sz="1500">
                              <a:latin typeface="Cambria Math" panose="02040503050406030204" pitchFamily="18" charset="0"/>
                            </a:rPr>
                            <m:t>θ</m:t>
                          </m:r>
                        </m:e>
                      </m:func>
                      <m:r>
                        <a:rPr lang="en-US" sz="1500">
                          <a:latin typeface="Cambria Math" panose="02040503050406030204" pitchFamily="18" charset="0"/>
                        </a:rPr>
                        <m:t>= </m:t>
                      </m:r>
                      <m:f>
                        <m:fPr>
                          <m:ctrlPr>
                            <a:rPr lang="en-US" sz="1500" i="1">
                              <a:solidFill>
                                <a:srgbClr val="836967"/>
                              </a:solidFill>
                              <a:latin typeface="Cambria Math" panose="02040503050406030204" pitchFamily="18" charset="0"/>
                            </a:rPr>
                          </m:ctrlPr>
                        </m:fPr>
                        <m:num>
                          <m:sSub>
                            <m:sSubPr>
                              <m:ctrlPr>
                                <a:rPr lang="en-US" sz="1500" i="1">
                                  <a:solidFill>
                                    <a:srgbClr val="836967"/>
                                  </a:solidFill>
                                  <a:latin typeface="Cambria Math" panose="02040503050406030204" pitchFamily="18" charset="0"/>
                                </a:rPr>
                              </m:ctrlPr>
                            </m:sSubPr>
                            <m:e>
                              <m:r>
                                <a:rPr lang="en-US" sz="1500" i="1">
                                  <a:latin typeface="Cambria Math" panose="02040503050406030204" pitchFamily="18" charset="0"/>
                                </a:rPr>
                                <m:t>𝑃</m:t>
                              </m:r>
                            </m:e>
                            <m:sub>
                              <m:r>
                                <a:rPr lang="en-US" sz="1500" i="1">
                                  <a:latin typeface="Cambria Math" panose="02040503050406030204" pitchFamily="18" charset="0"/>
                                </a:rPr>
                                <m:t>𝑢</m:t>
                              </m:r>
                            </m:sub>
                          </m:sSub>
                          <m:r>
                            <a:rPr lang="en-US" sz="1500">
                              <a:latin typeface="Cambria Math" panose="02040503050406030204" pitchFamily="18" charset="0"/>
                            </a:rPr>
                            <m:t>⋅</m:t>
                          </m:r>
                          <m:sSub>
                            <m:sSubPr>
                              <m:ctrlPr>
                                <a:rPr lang="en-US" sz="1500" i="1">
                                  <a:solidFill>
                                    <a:srgbClr val="836967"/>
                                  </a:solidFill>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𝑖</m:t>
                              </m:r>
                            </m:sub>
                          </m:sSub>
                        </m:num>
                        <m:den>
                          <m:d>
                            <m:dPr>
                              <m:begChr m:val="‖"/>
                              <m:endChr m:val="‖"/>
                              <m:ctrlPr>
                                <a:rPr lang="en-US" sz="1500" i="1">
                                  <a:solidFill>
                                    <a:srgbClr val="836967"/>
                                  </a:solidFill>
                                  <a:latin typeface="Cambria Math" panose="02040503050406030204" pitchFamily="18" charset="0"/>
                                </a:rPr>
                              </m:ctrlPr>
                            </m:dPr>
                            <m:e>
                              <m:sSub>
                                <m:sSubPr>
                                  <m:ctrlPr>
                                    <a:rPr lang="en-US" sz="1500" i="1">
                                      <a:solidFill>
                                        <a:srgbClr val="836967"/>
                                      </a:solidFill>
                                      <a:latin typeface="Cambria Math" panose="02040503050406030204" pitchFamily="18" charset="0"/>
                                    </a:rPr>
                                  </m:ctrlPr>
                                </m:sSubPr>
                                <m:e>
                                  <m:r>
                                    <a:rPr lang="en-US" sz="1500" i="1">
                                      <a:latin typeface="Cambria Math" panose="02040503050406030204" pitchFamily="18" charset="0"/>
                                    </a:rPr>
                                    <m:t>𝑃</m:t>
                                  </m:r>
                                </m:e>
                                <m:sub>
                                  <m:r>
                                    <a:rPr lang="en-US" sz="1500" i="1">
                                      <a:latin typeface="Cambria Math" panose="02040503050406030204" pitchFamily="18" charset="0"/>
                                    </a:rPr>
                                    <m:t>𝑢</m:t>
                                  </m:r>
                                </m:sub>
                              </m:sSub>
                            </m:e>
                          </m:d>
                          <m:r>
                            <a:rPr lang="en-US" sz="1500">
                              <a:latin typeface="Cambria Math" panose="02040503050406030204" pitchFamily="18" charset="0"/>
                            </a:rPr>
                            <m:t>∗</m:t>
                          </m:r>
                          <m:d>
                            <m:dPr>
                              <m:begChr m:val="‖"/>
                              <m:endChr m:val="‖"/>
                              <m:ctrlPr>
                                <a:rPr lang="en-US" sz="1500" i="1">
                                  <a:solidFill>
                                    <a:srgbClr val="836967"/>
                                  </a:solidFill>
                                  <a:latin typeface="Cambria Math" panose="02040503050406030204" pitchFamily="18" charset="0"/>
                                </a:rPr>
                              </m:ctrlPr>
                            </m:dPr>
                            <m:e>
                              <m:sSub>
                                <m:sSubPr>
                                  <m:ctrlPr>
                                    <a:rPr lang="en-US" sz="1500" i="1">
                                      <a:solidFill>
                                        <a:srgbClr val="836967"/>
                                      </a:solidFill>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𝑖</m:t>
                                  </m:r>
                                </m:sub>
                              </m:sSub>
                            </m:e>
                          </m:d>
                        </m:den>
                      </m:f>
                    </m:oMath>
                  </m:oMathPara>
                </a14:m>
                <a:endParaRPr lang="en-US" sz="1500" dirty="0"/>
              </a:p>
            </p:txBody>
          </p:sp>
        </mc:Choice>
        <mc:Fallback xmlns="">
          <p:sp>
            <p:nvSpPr>
              <p:cNvPr id="17" name="Rectangle 16">
                <a:extLst>
                  <a:ext uri="{FF2B5EF4-FFF2-40B4-BE49-F238E27FC236}">
                    <a16:creationId xmlns:a16="http://schemas.microsoft.com/office/drawing/2014/main" id="{2E29D7CC-48E6-6D4D-9392-EAFFA7D9E163}"/>
                  </a:ext>
                </a:extLst>
              </p:cNvPr>
              <p:cNvSpPr>
                <a:spLocks noRot="1" noChangeAspect="1" noMove="1" noResize="1" noEditPoints="1" noAdjustHandles="1" noChangeArrowheads="1" noChangeShapeType="1" noTextEdit="1"/>
              </p:cNvSpPr>
              <p:nvPr/>
            </p:nvSpPr>
            <p:spPr>
              <a:xfrm>
                <a:off x="5258944" y="3612289"/>
                <a:ext cx="3083665" cy="564963"/>
              </a:xfrm>
              <a:prstGeom prst="rect">
                <a:avLst/>
              </a:prstGeom>
              <a:blipFill>
                <a:blip r:embed="rId7"/>
                <a:stretch>
                  <a:fillRect b="-6667"/>
                </a:stretch>
              </a:blipFill>
            </p:spPr>
            <p:txBody>
              <a:bodyPr/>
              <a:lstStyle/>
              <a:p>
                <a:r>
                  <a:rPr lang="en-US">
                    <a:noFill/>
                  </a:rPr>
                  <a:t> </a:t>
                </a:r>
              </a:p>
            </p:txBody>
          </p:sp>
        </mc:Fallback>
      </mc:AlternateContent>
      <p:sp>
        <p:nvSpPr>
          <p:cNvPr id="259" name="TextBox 258">
            <a:extLst>
              <a:ext uri="{FF2B5EF4-FFF2-40B4-BE49-F238E27FC236}">
                <a16:creationId xmlns:a16="http://schemas.microsoft.com/office/drawing/2014/main" id="{4F52991D-12C9-724C-81BB-E14911EB719F}"/>
              </a:ext>
            </a:extLst>
          </p:cNvPr>
          <p:cNvSpPr txBox="1"/>
          <p:nvPr/>
        </p:nvSpPr>
        <p:spPr>
          <a:xfrm>
            <a:off x="4912696" y="4276603"/>
            <a:ext cx="3787851" cy="335092"/>
          </a:xfrm>
          <a:prstGeom prst="rect">
            <a:avLst/>
          </a:prstGeom>
          <a:noFill/>
        </p:spPr>
        <p:txBody>
          <a:bodyPr wrap="square" rtlCol="0">
            <a:spAutoFit/>
          </a:bodyPr>
          <a:lstStyle/>
          <a:p>
            <a:pPr>
              <a:lnSpc>
                <a:spcPct val="150000"/>
              </a:lnSpc>
            </a:pPr>
            <a:r>
              <a:rPr lang="en-US" sz="1200" dirty="0"/>
              <a:t>4. Formulate </a:t>
            </a:r>
            <a:r>
              <a:rPr lang="en-US" sz="1200" b="1" i="1" dirty="0"/>
              <a:t>k</a:t>
            </a:r>
            <a:r>
              <a:rPr lang="en-US" sz="1200" b="1" dirty="0"/>
              <a:t>-neighborhood</a:t>
            </a:r>
            <a:r>
              <a:rPr lang="en-US" sz="1200" dirty="0"/>
              <a:t> of similar items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B5B550-A2EA-4B40-B4DB-799916E8300C}"/>
                  </a:ext>
                </a:extLst>
              </p:cNvPr>
              <p:cNvSpPr txBox="1"/>
              <p:nvPr/>
            </p:nvSpPr>
            <p:spPr>
              <a:xfrm>
                <a:off x="1652638" y="1198243"/>
                <a:ext cx="914400" cy="215444"/>
              </a:xfrm>
              <a:prstGeom prst="rect">
                <a:avLst/>
              </a:prstGeom>
              <a:noFill/>
            </p:spPr>
            <p:txBody>
              <a:bodyPr wrap="square" rtlCol="0">
                <a:spAutoFit/>
              </a:bodyPr>
              <a:lstStyle/>
              <a:p>
                <a:r>
                  <a:rPr lang="en-SG" sz="800" dirty="0">
                    <a:latin typeface="Arial" panose="020B0604020202020204" pitchFamily="34" charset="0"/>
                    <a:cs typeface="Arial" panose="020B0604020202020204" pitchFamily="34" charset="0"/>
                  </a:rPr>
                  <a:t> e.g., </a:t>
                </a:r>
                <a14:m>
                  <m:oMath xmlns:m="http://schemas.openxmlformats.org/officeDocument/2006/math">
                    <m:sSub>
                      <m:sSubPr>
                        <m:ctrlPr>
                          <a:rPr lang="en-SG" sz="800" i="1" smtClean="0">
                            <a:latin typeface="Cambria Math" panose="02040503050406030204" pitchFamily="18" charset="0"/>
                          </a:rPr>
                        </m:ctrlPr>
                      </m:sSubPr>
                      <m:e>
                        <m:r>
                          <a:rPr lang="en-SG" sz="8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US" sz="800" b="0" i="1" smtClean="0">
                            <a:latin typeface="Cambria Math" panose="02040503050406030204" pitchFamily="18" charset="0"/>
                            <a:ea typeface="Times New Roman" panose="02020603050405020304" pitchFamily="18" charset="0"/>
                            <a:cs typeface="Times New Roman" panose="02020603050405020304" pitchFamily="18" charset="0"/>
                          </a:rPr>
                          <m:t>1</m:t>
                        </m:r>
                      </m:sub>
                    </m:sSub>
                    <m:r>
                      <a:rPr lang="en-SG" sz="8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800" i="1">
                            <a:latin typeface="Cambria Math" panose="02040503050406030204" pitchFamily="18" charset="0"/>
                          </a:rPr>
                        </m:ctrlPr>
                      </m:sSupPr>
                      <m:e>
                        <m:r>
                          <a:rPr lang="en-SG" sz="8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8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endParaRPr lang="en-US" sz="800" dirty="0">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7EB5B550-A2EA-4B40-B4DB-799916E8300C}"/>
                  </a:ext>
                </a:extLst>
              </p:cNvPr>
              <p:cNvSpPr txBox="1">
                <a:spLocks noRot="1" noChangeAspect="1" noMove="1" noResize="1" noEditPoints="1" noAdjustHandles="1" noChangeArrowheads="1" noChangeShapeType="1" noTextEdit="1"/>
              </p:cNvSpPr>
              <p:nvPr/>
            </p:nvSpPr>
            <p:spPr>
              <a:xfrm>
                <a:off x="1652638" y="1198243"/>
                <a:ext cx="914400" cy="215444"/>
              </a:xfrm>
              <a:prstGeom prst="rect">
                <a:avLst/>
              </a:prstGeom>
              <a:blipFill>
                <a:blip r:embed="rId8"/>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A041123-23FC-E549-B139-689A5E31C08A}"/>
                  </a:ext>
                </a:extLst>
              </p:cNvPr>
              <p:cNvSpPr txBox="1"/>
              <p:nvPr/>
            </p:nvSpPr>
            <p:spPr>
              <a:xfrm>
                <a:off x="1053371" y="3592162"/>
                <a:ext cx="914400" cy="215444"/>
              </a:xfrm>
              <a:prstGeom prst="rect">
                <a:avLst/>
              </a:prstGeom>
              <a:noFill/>
            </p:spPr>
            <p:txBody>
              <a:bodyPr wrap="square" rtlCol="0">
                <a:spAutoFit/>
              </a:bodyPr>
              <a:lstStyle/>
              <a:p>
                <a:r>
                  <a:rPr lang="en-SG" sz="800" dirty="0">
                    <a:latin typeface="Arial" panose="020B0604020202020204" pitchFamily="34" charset="0"/>
                    <a:cs typeface="Arial" panose="020B0604020202020204" pitchFamily="34" charset="0"/>
                  </a:rPr>
                  <a:t> e.g., </a:t>
                </a:r>
                <a14:m>
                  <m:oMath xmlns:m="http://schemas.openxmlformats.org/officeDocument/2006/math">
                    <m:sSub>
                      <m:sSubPr>
                        <m:ctrlPr>
                          <a:rPr lang="en-SG" sz="800" i="1" smtClean="0">
                            <a:latin typeface="Cambria Math" panose="02040503050406030204" pitchFamily="18" charset="0"/>
                          </a:rPr>
                        </m:ctrlPr>
                      </m:sSubPr>
                      <m:e>
                        <m:r>
                          <a:rPr lang="en-SG" sz="8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US" sz="800" b="0" i="1" smtClean="0">
                            <a:latin typeface="Cambria Math" panose="02040503050406030204" pitchFamily="18" charset="0"/>
                            <a:ea typeface="Times New Roman" panose="02020603050405020304" pitchFamily="18" charset="0"/>
                            <a:cs typeface="Times New Roman" panose="02020603050405020304" pitchFamily="18" charset="0"/>
                          </a:rPr>
                          <m:t>2</m:t>
                        </m:r>
                      </m:sub>
                    </m:sSub>
                    <m:r>
                      <a:rPr lang="en-SG" sz="8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800" i="1">
                            <a:latin typeface="Cambria Math" panose="02040503050406030204" pitchFamily="18" charset="0"/>
                          </a:rPr>
                        </m:ctrlPr>
                      </m:sSupPr>
                      <m:e>
                        <m:r>
                          <a:rPr lang="en-SG" sz="8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8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endParaRPr lang="en-US" sz="800" dirty="0">
                  <a:latin typeface="Arial" panose="020B0604020202020204" pitchFamily="34" charset="0"/>
                  <a:cs typeface="Arial" panose="020B0604020202020204" pitchFamily="34" charset="0"/>
                </a:endParaRPr>
              </a:p>
            </p:txBody>
          </p:sp>
        </mc:Choice>
        <mc:Fallback xmlns="">
          <p:sp>
            <p:nvSpPr>
              <p:cNvPr id="18" name="TextBox 17">
                <a:extLst>
                  <a:ext uri="{FF2B5EF4-FFF2-40B4-BE49-F238E27FC236}">
                    <a16:creationId xmlns:a16="http://schemas.microsoft.com/office/drawing/2014/main" id="{3A041123-23FC-E549-B139-689A5E31C08A}"/>
                  </a:ext>
                </a:extLst>
              </p:cNvPr>
              <p:cNvSpPr txBox="1">
                <a:spLocks noRot="1" noChangeAspect="1" noMove="1" noResize="1" noEditPoints="1" noAdjustHandles="1" noChangeArrowheads="1" noChangeShapeType="1" noTextEdit="1"/>
              </p:cNvSpPr>
              <p:nvPr/>
            </p:nvSpPr>
            <p:spPr>
              <a:xfrm>
                <a:off x="1053371" y="3592162"/>
                <a:ext cx="914400" cy="215444"/>
              </a:xfrm>
              <a:prstGeom prst="rect">
                <a:avLst/>
              </a:prstGeom>
              <a:blipFill>
                <a:blip r:embed="rId9"/>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89CA06A-F9AE-A145-8F97-0F924A85F69A}"/>
                  </a:ext>
                </a:extLst>
              </p:cNvPr>
              <p:cNvSpPr/>
              <p:nvPr/>
            </p:nvSpPr>
            <p:spPr>
              <a:xfrm>
                <a:off x="3112209" y="2649593"/>
                <a:ext cx="1251092" cy="310470"/>
              </a:xfrm>
              <a:prstGeom prst="rect">
                <a:avLst/>
              </a:prstGeom>
            </p:spPr>
            <p:txBody>
              <a:bodyPr wrap="square">
                <a:spAutoFit/>
              </a:bodyPr>
              <a:lstStyle/>
              <a:p>
                <a:r>
                  <a:rPr lang="en-SG" sz="1000" b="1" dirty="0">
                    <a:latin typeface="Times New Roman" panose="02020603050405020304" pitchFamily="18" charset="0"/>
                    <a:ea typeface="Times New Roman" panose="02020603050405020304" pitchFamily="18" charset="0"/>
                  </a:rPr>
                  <a:t>P</a:t>
                </a:r>
                <a:r>
                  <a:rPr lang="en-SG" sz="1000" b="1" i="1" baseline="-25000" dirty="0">
                    <a:latin typeface="Times New Roman" panose="02020603050405020304" pitchFamily="18" charset="0"/>
                    <a:ea typeface="Times New Roman" panose="02020603050405020304" pitchFamily="18" charset="0"/>
                  </a:rPr>
                  <a:t>u</a:t>
                </a:r>
                <a:r>
                  <a:rPr lang="en-SG" sz="1000" i="1" dirty="0">
                    <a:latin typeface="Times New Roman" panose="02020603050405020304" pitchFamily="18" charset="0"/>
                    <a:ea typeface="Times New Roman" panose="02020603050405020304" pitchFamily="18" charset="0"/>
                  </a:rPr>
                  <a:t> </a:t>
                </a:r>
                <a:r>
                  <a:rPr lang="en-SG" sz="1000" dirty="0">
                    <a:latin typeface="Times New Roman" panose="02020603050405020304" pitchFamily="18" charset="0"/>
                    <a:ea typeface="Times New Roman" panose="02020603050405020304" pitchFamily="18" charset="0"/>
                  </a:rPr>
                  <a:t>= </a:t>
                </a:r>
                <a14:m>
                  <m:oMath xmlns:m="http://schemas.openxmlformats.org/officeDocument/2006/math">
                    <m:f>
                      <m:fPr>
                        <m:ctrlPr>
                          <a:rPr lang="en-SG" sz="1000" i="1">
                            <a:effectLst/>
                            <a:latin typeface="Cambria Math" panose="02040503050406030204" pitchFamily="18" charset="0"/>
                          </a:rPr>
                        </m:ctrlPr>
                      </m:fPr>
                      <m:num>
                        <m:r>
                          <a:rPr lang="en-SG" sz="1000" i="1">
                            <a:latin typeface="Cambria Math" panose="02040503050406030204" pitchFamily="18" charset="0"/>
                            <a:ea typeface="Times New Roman" panose="02020603050405020304" pitchFamily="18" charset="0"/>
                            <a:cs typeface="Times New Roman" panose="02020603050405020304" pitchFamily="18" charset="0"/>
                          </a:rPr>
                          <m:t>1</m:t>
                        </m:r>
                      </m:num>
                      <m:den>
                        <m:r>
                          <a:rPr lang="en-SG" sz="1000" i="1">
                            <a:latin typeface="Cambria Math" panose="02040503050406030204" pitchFamily="18" charset="0"/>
                            <a:ea typeface="Times New Roman" panose="02020603050405020304" pitchFamily="18" charset="0"/>
                            <a:cs typeface="Times New Roman" panose="02020603050405020304" pitchFamily="18" charset="0"/>
                          </a:rPr>
                          <m:t>𝑛</m:t>
                        </m:r>
                      </m:den>
                    </m:f>
                    <m:nary>
                      <m:naryPr>
                        <m:chr m:val="∑"/>
                        <m:limLoc m:val="undOvr"/>
                        <m:ctrlPr>
                          <a:rPr lang="en-SG" sz="1000" i="1">
                            <a:effectLst/>
                            <a:latin typeface="Cambria Math" panose="02040503050406030204" pitchFamily="18" charset="0"/>
                          </a:rPr>
                        </m:ctrlPr>
                      </m:naryPr>
                      <m:sub>
                        <m:r>
                          <a:rPr lang="en-SG" sz="1000" i="1">
                            <a:latin typeface="Cambria Math" panose="02040503050406030204" pitchFamily="18" charset="0"/>
                            <a:ea typeface="Times New Roman" panose="02020603050405020304" pitchFamily="18" charset="0"/>
                            <a:cs typeface="Times New Roman" panose="02020603050405020304" pitchFamily="18" charset="0"/>
                          </a:rPr>
                          <m:t>𝑖</m:t>
                        </m:r>
                        <m:r>
                          <a:rPr lang="en-SG" sz="1000" i="1">
                            <a:latin typeface="Cambria Math" panose="02040503050406030204" pitchFamily="18" charset="0"/>
                            <a:ea typeface="Times New Roman" panose="02020603050405020304" pitchFamily="18" charset="0"/>
                            <a:cs typeface="Times New Roman" panose="02020603050405020304" pitchFamily="18" charset="0"/>
                          </a:rPr>
                          <m:t>=1</m:t>
                        </m:r>
                      </m:sub>
                      <m:sup>
                        <m:r>
                          <a:rPr lang="en-SG" sz="1000" i="1">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en-SG" sz="1000" i="1">
                                <a:effectLst/>
                                <a:latin typeface="Cambria Math" panose="02040503050406030204" pitchFamily="18" charset="0"/>
                              </a:rPr>
                            </m:ctrlPr>
                          </m:sSubPr>
                          <m:e>
                            <m:r>
                              <a:rPr lang="en-SG" sz="1000" b="1" i="1">
                                <a:latin typeface="Cambria Math" panose="02040503050406030204" pitchFamily="18" charset="0"/>
                                <a:ea typeface="Times New Roman" panose="02020603050405020304" pitchFamily="18" charset="0"/>
                                <a:cs typeface="Times New Roman" panose="02020603050405020304" pitchFamily="18" charset="0"/>
                              </a:rPr>
                              <m:t>𝑸</m:t>
                            </m:r>
                          </m:e>
                          <m:sub>
                            <m:r>
                              <a:rPr lang="en-SG" sz="1000"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SG" sz="1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1000" i="1">
                                <a:effectLst/>
                                <a:latin typeface="Cambria Math" panose="02040503050406030204" pitchFamily="18" charset="0"/>
                              </a:rPr>
                            </m:ctrlPr>
                          </m:sSupPr>
                          <m:e>
                            <m:r>
                              <a:rPr lang="en-SG" sz="10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1000" i="1">
                                <a:latin typeface="Cambria Math" panose="02040503050406030204" pitchFamily="18" charset="0"/>
                                <a:ea typeface="Times New Roman" panose="02020603050405020304" pitchFamily="18" charset="0"/>
                                <a:cs typeface="Times New Roman" panose="02020603050405020304" pitchFamily="18" charset="0"/>
                              </a:rPr>
                              <m:t>𝐹</m:t>
                            </m:r>
                          </m:sup>
                        </m:sSup>
                      </m:e>
                    </m:nary>
                  </m:oMath>
                </a14:m>
                <a:r>
                  <a:rPr lang="en-SG" sz="1000" dirty="0">
                    <a:effectLst/>
                  </a:rPr>
                  <a:t> </a:t>
                </a:r>
                <a:endParaRPr lang="en-US" sz="1000" dirty="0"/>
              </a:p>
            </p:txBody>
          </p:sp>
        </mc:Choice>
        <mc:Fallback xmlns="">
          <p:sp>
            <p:nvSpPr>
              <p:cNvPr id="19" name="Rectangle 18">
                <a:extLst>
                  <a:ext uri="{FF2B5EF4-FFF2-40B4-BE49-F238E27FC236}">
                    <a16:creationId xmlns:a16="http://schemas.microsoft.com/office/drawing/2014/main" id="{889CA06A-F9AE-A145-8F97-0F924A85F69A}"/>
                  </a:ext>
                </a:extLst>
              </p:cNvPr>
              <p:cNvSpPr>
                <a:spLocks noRot="1" noChangeAspect="1" noMove="1" noResize="1" noEditPoints="1" noAdjustHandles="1" noChangeArrowheads="1" noChangeShapeType="1" noTextEdit="1"/>
              </p:cNvSpPr>
              <p:nvPr/>
            </p:nvSpPr>
            <p:spPr>
              <a:xfrm>
                <a:off x="3112209" y="2649593"/>
                <a:ext cx="1251092" cy="310470"/>
              </a:xfrm>
              <a:prstGeom prst="rect">
                <a:avLst/>
              </a:prstGeom>
              <a:blipFill>
                <a:blip r:embed="rId10"/>
                <a:stretch>
                  <a:fillRect t="-53846" b="-9615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42D8CF07-8D11-624F-BE7D-074A9714F34C}"/>
              </a:ext>
            </a:extLst>
          </p:cNvPr>
          <p:cNvCxnSpPr>
            <a:cxnSpLocks/>
          </p:cNvCxnSpPr>
          <p:nvPr/>
        </p:nvCxnSpPr>
        <p:spPr>
          <a:xfrm>
            <a:off x="2874768" y="2776878"/>
            <a:ext cx="197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609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Appendix B: Model-based Embedded Collaborative Filtering (MOD-ECF)</a:t>
            </a:r>
          </a:p>
        </p:txBody>
      </p:sp>
      <p:sp>
        <p:nvSpPr>
          <p:cNvPr id="76" name="TextBox 75">
            <a:extLst>
              <a:ext uri="{FF2B5EF4-FFF2-40B4-BE49-F238E27FC236}">
                <a16:creationId xmlns:a16="http://schemas.microsoft.com/office/drawing/2014/main" id="{41F0481C-5CEA-284F-AE18-699A263595BA}"/>
              </a:ext>
            </a:extLst>
          </p:cNvPr>
          <p:cNvSpPr txBox="1"/>
          <p:nvPr/>
        </p:nvSpPr>
        <p:spPr>
          <a:xfrm>
            <a:off x="696914" y="4001963"/>
            <a:ext cx="3509749" cy="253916"/>
          </a:xfrm>
          <a:prstGeom prst="rect">
            <a:avLst/>
          </a:prstGeom>
          <a:noFill/>
        </p:spPr>
        <p:txBody>
          <a:bodyPr wrap="square" rtlCol="0">
            <a:spAutoFit/>
          </a:bodyPr>
          <a:lstStyle/>
          <a:p>
            <a:pPr algn="ctr"/>
            <a:r>
              <a:rPr lang="en-US" sz="1050" b="1" dirty="0">
                <a:solidFill>
                  <a:schemeClr val="tx1"/>
                </a:solidFill>
                <a:latin typeface="Arial" panose="020B0604020202020204" pitchFamily="34" charset="0"/>
                <a:cs typeface="Arial" panose="020B0604020202020204" pitchFamily="34" charset="0"/>
              </a:rPr>
              <a:t>Figure 2. </a:t>
            </a:r>
            <a:r>
              <a:rPr lang="en-US" sz="1050" dirty="0">
                <a:solidFill>
                  <a:schemeClr val="tx1"/>
                </a:solidFill>
                <a:latin typeface="Arial" panose="020B0604020202020204" pitchFamily="34" charset="0"/>
                <a:cs typeface="Arial" panose="020B0604020202020204" pitchFamily="34" charset="0"/>
              </a:rPr>
              <a:t>Matrix Decomposition</a:t>
            </a:r>
          </a:p>
        </p:txBody>
      </p:sp>
      <p:pic>
        <p:nvPicPr>
          <p:cNvPr id="77" name="Picture 76">
            <a:extLst>
              <a:ext uri="{FF2B5EF4-FFF2-40B4-BE49-F238E27FC236}">
                <a16:creationId xmlns:a16="http://schemas.microsoft.com/office/drawing/2014/main" id="{5DD39D66-6FF8-8844-8FDC-424D935D836B}"/>
              </a:ext>
            </a:extLst>
          </p:cNvPr>
          <p:cNvPicPr>
            <a:picLocks noChangeAspect="1"/>
          </p:cNvPicPr>
          <p:nvPr/>
        </p:nvPicPr>
        <p:blipFill>
          <a:blip r:embed="rId3"/>
          <a:stretch>
            <a:fillRect/>
          </a:stretch>
        </p:blipFill>
        <p:spPr>
          <a:xfrm>
            <a:off x="8257094" y="0"/>
            <a:ext cx="886906" cy="599426"/>
          </a:xfrm>
          <a:prstGeom prst="rect">
            <a:avLst/>
          </a:prstGeom>
        </p:spPr>
      </p:pic>
      <p:sp>
        <p:nvSpPr>
          <p:cNvPr id="155" name="TextBox 154">
            <a:extLst>
              <a:ext uri="{FF2B5EF4-FFF2-40B4-BE49-F238E27FC236}">
                <a16:creationId xmlns:a16="http://schemas.microsoft.com/office/drawing/2014/main" id="{C70AE11D-A93D-6140-98B4-43A36065755A}"/>
              </a:ext>
            </a:extLst>
          </p:cNvPr>
          <p:cNvSpPr txBox="1"/>
          <p:nvPr/>
        </p:nvSpPr>
        <p:spPr>
          <a:xfrm>
            <a:off x="4912696" y="1131290"/>
            <a:ext cx="4040387" cy="612091"/>
          </a:xfrm>
          <a:prstGeom prst="rect">
            <a:avLst/>
          </a:prstGeom>
          <a:noFill/>
        </p:spPr>
        <p:txBody>
          <a:bodyPr wrap="square" rtlCol="0">
            <a:spAutoFit/>
          </a:bodyPr>
          <a:lstStyle/>
          <a:p>
            <a:pPr>
              <a:lnSpc>
                <a:spcPct val="150000"/>
              </a:lnSpc>
            </a:pPr>
            <a:r>
              <a:rPr lang="en-US" sz="1200" dirty="0"/>
              <a:t>1. </a:t>
            </a:r>
            <a:r>
              <a:rPr lang="en-US" sz="1200" b="1" dirty="0"/>
              <a:t>Initialize</a:t>
            </a:r>
            <a:r>
              <a:rPr lang="en-US" sz="1200" dirty="0"/>
              <a:t> latent factors of </a:t>
            </a:r>
            <a:r>
              <a:rPr lang="en-US" sz="1200" i="1" dirty="0"/>
              <a:t>Matrix Factorization </a:t>
            </a:r>
            <a:r>
              <a:rPr lang="en-US" sz="1200" dirty="0"/>
              <a:t>(MF) using review embeddings from Doc2Vec:</a:t>
            </a: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96383AA4-3AD3-D047-9752-668C5A375869}"/>
                  </a:ext>
                </a:extLst>
              </p:cNvPr>
              <p:cNvSpPr txBox="1"/>
              <p:nvPr/>
            </p:nvSpPr>
            <p:spPr>
              <a:xfrm>
                <a:off x="4890884" y="2275244"/>
                <a:ext cx="4062200" cy="646074"/>
              </a:xfrm>
              <a:prstGeom prst="rect">
                <a:avLst/>
              </a:prstGeom>
              <a:noFill/>
            </p:spPr>
            <p:txBody>
              <a:bodyPr wrap="square" rtlCol="0">
                <a:spAutoFit/>
              </a:bodyPr>
              <a:lstStyle/>
              <a:p>
                <a:pPr>
                  <a:lnSpc>
                    <a:spcPct val="150000"/>
                  </a:lnSpc>
                </a:pPr>
                <a:r>
                  <a:rPr lang="en-US" sz="1200" dirty="0"/>
                  <a:t>2. Add in </a:t>
                </a:r>
                <a:r>
                  <a:rPr lang="en-US" sz="1200" b="1" dirty="0"/>
                  <a:t>biases</a:t>
                </a:r>
                <a:r>
                  <a:rPr lang="en-US" sz="1200" dirty="0"/>
                  <a:t> to factor systematic variations in user behavior in predicted rating, </a:t>
                </a:r>
                <a14:m>
                  <m:oMath xmlns:m="http://schemas.openxmlformats.org/officeDocument/2006/math">
                    <m:acc>
                      <m:accPr>
                        <m:chr m:val="̂"/>
                        <m:ctrlPr>
                          <a:rPr lang="en-SG" i="1">
                            <a:latin typeface="Cambria Math" panose="02040503050406030204" pitchFamily="18" charset="0"/>
                          </a:rPr>
                        </m:ctrlPr>
                      </m:accPr>
                      <m:e>
                        <m:sSub>
                          <m:sSubPr>
                            <m:ctrlPr>
                              <a:rPr lang="en-SG" i="1">
                                <a:latin typeface="Cambria Math" panose="02040503050406030204" pitchFamily="18" charset="0"/>
                              </a:rPr>
                            </m:ctrlPr>
                          </m:sSubPr>
                          <m:e>
                            <m:r>
                              <a:rPr lang="en-SG" i="1">
                                <a:latin typeface="Cambria Math" panose="02040503050406030204" pitchFamily="18" charset="0"/>
                              </a:rPr>
                              <m:t>𝑦</m:t>
                            </m:r>
                          </m:e>
                          <m:sub>
                            <m:r>
                              <a:rPr lang="en-SG" i="1">
                                <a:latin typeface="Cambria Math" panose="02040503050406030204" pitchFamily="18" charset="0"/>
                              </a:rPr>
                              <m:t>𝑖𝑢</m:t>
                            </m:r>
                          </m:sub>
                        </m:sSub>
                      </m:e>
                    </m:acc>
                    <m:r>
                      <a:rPr lang="en-SG" i="1">
                        <a:latin typeface="Cambria Math" panose="02040503050406030204" pitchFamily="18" charset="0"/>
                      </a:rPr>
                      <m:t> </m:t>
                    </m:r>
                  </m:oMath>
                </a14:m>
                <a:r>
                  <a:rPr lang="en-US" sz="1200" dirty="0"/>
                  <a:t>:</a:t>
                </a:r>
              </a:p>
            </p:txBody>
          </p:sp>
        </mc:Choice>
        <mc:Fallback xmlns="">
          <p:sp>
            <p:nvSpPr>
              <p:cNvPr id="158" name="TextBox 157">
                <a:extLst>
                  <a:ext uri="{FF2B5EF4-FFF2-40B4-BE49-F238E27FC236}">
                    <a16:creationId xmlns:a16="http://schemas.microsoft.com/office/drawing/2014/main" id="{96383AA4-3AD3-D047-9752-668C5A375869}"/>
                  </a:ext>
                </a:extLst>
              </p:cNvPr>
              <p:cNvSpPr txBox="1">
                <a:spLocks noRot="1" noChangeAspect="1" noMove="1" noResize="1" noEditPoints="1" noAdjustHandles="1" noChangeArrowheads="1" noChangeShapeType="1" noTextEdit="1"/>
              </p:cNvSpPr>
              <p:nvPr/>
            </p:nvSpPr>
            <p:spPr>
              <a:xfrm>
                <a:off x="4890884" y="2275244"/>
                <a:ext cx="4062200" cy="646074"/>
              </a:xfrm>
              <a:prstGeom prst="rect">
                <a:avLst/>
              </a:prstGeom>
              <a:blipFill>
                <a:blip r:embed="rId4"/>
                <a:stretch>
                  <a:fillRect b="-7843"/>
                </a:stretch>
              </a:blipFill>
            </p:spPr>
            <p:txBody>
              <a:bodyPr/>
              <a:lstStyle/>
              <a:p>
                <a:r>
                  <a:rPr lang="en-US">
                    <a:noFill/>
                  </a:rPr>
                  <a:t> </a:t>
                </a:r>
              </a:p>
            </p:txBody>
          </p:sp>
        </mc:Fallback>
      </mc:AlternateContent>
      <p:sp>
        <p:nvSpPr>
          <p:cNvPr id="159" name="TextBox 158">
            <a:extLst>
              <a:ext uri="{FF2B5EF4-FFF2-40B4-BE49-F238E27FC236}">
                <a16:creationId xmlns:a16="http://schemas.microsoft.com/office/drawing/2014/main" id="{833C8FB2-0EC2-9E45-BE77-E81F93366E44}"/>
              </a:ext>
            </a:extLst>
          </p:cNvPr>
          <p:cNvSpPr txBox="1"/>
          <p:nvPr/>
        </p:nvSpPr>
        <p:spPr>
          <a:xfrm>
            <a:off x="4798263" y="668456"/>
            <a:ext cx="1928539" cy="477054"/>
          </a:xfrm>
          <a:prstGeom prst="rect">
            <a:avLst/>
          </a:prstGeom>
          <a:noFill/>
        </p:spPr>
        <p:txBody>
          <a:bodyPr wrap="square" rtlCol="0">
            <a:spAutoFit/>
          </a:bodyPr>
          <a:lstStyle/>
          <a:p>
            <a:pPr algn="ctr"/>
            <a:r>
              <a:rPr lang="en-US" sz="2500" dirty="0">
                <a:solidFill>
                  <a:schemeClr val="tx1"/>
                </a:solidFill>
                <a:latin typeface="DM Serif Display" pitchFamily="2" charset="0"/>
              </a:rPr>
              <a:t>Algorithm:</a:t>
            </a:r>
          </a:p>
        </p:txBody>
      </p:sp>
      <p:sp>
        <p:nvSpPr>
          <p:cNvPr id="162" name="TextBox 161">
            <a:extLst>
              <a:ext uri="{FF2B5EF4-FFF2-40B4-BE49-F238E27FC236}">
                <a16:creationId xmlns:a16="http://schemas.microsoft.com/office/drawing/2014/main" id="{94E22685-F8A1-1245-83DB-BA22411CB173}"/>
              </a:ext>
            </a:extLst>
          </p:cNvPr>
          <p:cNvSpPr txBox="1"/>
          <p:nvPr/>
        </p:nvSpPr>
        <p:spPr>
          <a:xfrm>
            <a:off x="4916144" y="3231064"/>
            <a:ext cx="4036939" cy="612091"/>
          </a:xfrm>
          <a:prstGeom prst="rect">
            <a:avLst/>
          </a:prstGeom>
          <a:noFill/>
        </p:spPr>
        <p:txBody>
          <a:bodyPr wrap="square" rtlCol="0">
            <a:spAutoFit/>
          </a:bodyPr>
          <a:lstStyle/>
          <a:p>
            <a:pPr>
              <a:lnSpc>
                <a:spcPct val="150000"/>
              </a:lnSpc>
            </a:pPr>
            <a:r>
              <a:rPr lang="en-US" sz="1200" dirty="0"/>
              <a:t>3. </a:t>
            </a:r>
            <a:r>
              <a:rPr lang="en-US" sz="1200" b="1" dirty="0"/>
              <a:t>Regularize </a:t>
            </a:r>
            <a:r>
              <a:rPr lang="en-US" sz="1200" dirty="0"/>
              <a:t>MF to prevent overfitting due to model complexity and sparse matrix: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EC0D0C6-7162-C34F-8EFE-80FD32506AB5}"/>
                  </a:ext>
                </a:extLst>
              </p:cNvPr>
              <p:cNvSpPr/>
              <p:nvPr/>
            </p:nvSpPr>
            <p:spPr>
              <a:xfrm>
                <a:off x="5377880" y="1741847"/>
                <a:ext cx="1657313" cy="280333"/>
              </a:xfrm>
              <a:prstGeom prst="rect">
                <a:avLst/>
              </a:prstGeom>
            </p:spPr>
            <p:txBody>
              <a:bodyPr wrap="none">
                <a:spAutoFit/>
              </a:bodyPr>
              <a:lstStyle/>
              <a:p>
                <a14:m>
                  <m:oMath xmlns:m="http://schemas.openxmlformats.org/officeDocument/2006/math">
                    <m:r>
                      <a:rPr lang="en-US" sz="1200" b="1" i="1" smtClean="0">
                        <a:latin typeface="Cambria Math" panose="02040503050406030204" pitchFamily="18" charset="0"/>
                      </a:rPr>
                      <m:t>𝑼</m:t>
                    </m:r>
                    <m:r>
                      <a:rPr lang="en-US" sz="1200" i="1">
                        <a:latin typeface="Cambria Math" panose="02040503050406030204" pitchFamily="18" charset="0"/>
                        <a:ea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𝑚</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𝑘</m:t>
                        </m:r>
                      </m:sup>
                    </m:sSup>
                    <m:r>
                      <a:rPr lang="en-US" sz="1200" i="1">
                        <a:latin typeface="Cambria Math" panose="02040503050406030204" pitchFamily="18" charset="0"/>
                        <a:ea typeface="Cambria Math" panose="02040503050406030204" pitchFamily="18" charset="0"/>
                      </a:rPr>
                      <m:t> </m:t>
                    </m:r>
                    <m:r>
                      <a:rPr lang="en-US" sz="1200" b="1" i="0" smtClean="0">
                        <a:latin typeface="Cambria Math" panose="02040503050406030204" pitchFamily="18" charset="0"/>
                        <a:ea typeface="Cambria Math" panose="02040503050406030204" pitchFamily="18" charset="0"/>
                      </a:rPr>
                      <m:t> </m:t>
                    </m:r>
                  </m:oMath>
                </a14:m>
                <a:r>
                  <a:rPr lang="en-SG" sz="1200" b="1" dirty="0">
                    <a:latin typeface="Times New Roman" panose="02020603050405020304" pitchFamily="18" charset="0"/>
                    <a:ea typeface="Times New Roman" panose="02020603050405020304" pitchFamily="18" charset="0"/>
                  </a:rPr>
                  <a:t>= P</a:t>
                </a:r>
                <a:r>
                  <a:rPr lang="en-SG" sz="1200" b="1" i="1" baseline="-25000" dirty="0">
                    <a:latin typeface="Times New Roman" panose="02020603050405020304" pitchFamily="18" charset="0"/>
                    <a:ea typeface="Times New Roman" panose="02020603050405020304" pitchFamily="18" charset="0"/>
                  </a:rPr>
                  <a:t>u</a:t>
                </a:r>
                <a:r>
                  <a:rPr lang="en-SG" sz="1200" b="1" i="1" dirty="0">
                    <a:latin typeface="Times New Roman" panose="02020603050405020304" pitchFamily="18" charset="0"/>
                    <a:ea typeface="Times New Roman" panose="02020603050405020304" pitchFamily="18" charset="0"/>
                  </a:rPr>
                  <a:t> </a:t>
                </a:r>
                <a14:m>
                  <m:oMath xmlns:m="http://schemas.openxmlformats.org/officeDocument/2006/math">
                    <m:r>
                      <a:rPr lang="en-SG" sz="12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1200" i="1">
                            <a:effectLst/>
                            <a:latin typeface="Cambria Math" panose="02040503050406030204" pitchFamily="18" charset="0"/>
                          </a:rPr>
                        </m:ctrlPr>
                      </m:sSupPr>
                      <m:e>
                        <m:r>
                          <a:rPr lang="en-SG" sz="12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12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SG" sz="1200" dirty="0">
                    <a:effectLst/>
                  </a:rPr>
                  <a:t> </a:t>
                </a:r>
                <a:endParaRPr lang="en-US" sz="1200" dirty="0"/>
              </a:p>
            </p:txBody>
          </p:sp>
        </mc:Choice>
        <mc:Fallback xmlns="">
          <p:sp>
            <p:nvSpPr>
              <p:cNvPr id="8" name="Rectangle 7">
                <a:extLst>
                  <a:ext uri="{FF2B5EF4-FFF2-40B4-BE49-F238E27FC236}">
                    <a16:creationId xmlns:a16="http://schemas.microsoft.com/office/drawing/2014/main" id="{DEC0D0C6-7162-C34F-8EFE-80FD32506AB5}"/>
                  </a:ext>
                </a:extLst>
              </p:cNvPr>
              <p:cNvSpPr>
                <a:spLocks noRot="1" noChangeAspect="1" noMove="1" noResize="1" noEditPoints="1" noAdjustHandles="1" noChangeArrowheads="1" noChangeShapeType="1" noTextEdit="1"/>
              </p:cNvSpPr>
              <p:nvPr/>
            </p:nvSpPr>
            <p:spPr>
              <a:xfrm>
                <a:off x="5377880" y="1741847"/>
                <a:ext cx="1657313" cy="280333"/>
              </a:xfrm>
              <a:prstGeom prst="rect">
                <a:avLst/>
              </a:prstGeom>
              <a:blipFill>
                <a:blip r:embed="rId5"/>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DBC9539-6E4B-B44E-BFDD-DD71407FC747}"/>
                  </a:ext>
                </a:extLst>
              </p:cNvPr>
              <p:cNvSpPr/>
              <p:nvPr/>
            </p:nvSpPr>
            <p:spPr>
              <a:xfrm>
                <a:off x="5385895" y="2029422"/>
                <a:ext cx="1599605" cy="280333"/>
              </a:xfrm>
              <a:prstGeom prst="rect">
                <a:avLst/>
              </a:prstGeom>
            </p:spPr>
            <p:txBody>
              <a:bodyPr wrap="none">
                <a:spAutoFit/>
              </a:bodyPr>
              <a:lstStyle/>
              <a:p>
                <a14:m>
                  <m:oMath xmlns:m="http://schemas.openxmlformats.org/officeDocument/2006/math">
                    <m:r>
                      <a:rPr lang="en-US" sz="1200" b="1" smtClean="0">
                        <a:latin typeface="Cambria Math" panose="02040503050406030204" pitchFamily="18" charset="0"/>
                      </a:rPr>
                      <m:t>𝐕</m:t>
                    </m:r>
                    <m:r>
                      <a:rPr lang="en-US" sz="1200" i="1">
                        <a:latin typeface="Cambria Math" panose="02040503050406030204" pitchFamily="18" charset="0"/>
                        <a:ea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𝑘</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sup>
                    </m:sSup>
                    <m:r>
                      <a:rPr lang="en-US" sz="1200" b="0" i="1" smtClean="0">
                        <a:latin typeface="Cambria Math" panose="02040503050406030204" pitchFamily="18" charset="0"/>
                        <a:ea typeface="Cambria Math" panose="02040503050406030204" pitchFamily="18" charset="0"/>
                      </a:rPr>
                      <m:t>  </m:t>
                    </m:r>
                  </m:oMath>
                </a14:m>
                <a:r>
                  <a:rPr lang="en-SG" sz="1200" b="1" dirty="0">
                    <a:latin typeface="Times New Roman" panose="02020603050405020304" pitchFamily="18" charset="0"/>
                    <a:ea typeface="Times New Roman" panose="02020603050405020304" pitchFamily="18" charset="0"/>
                  </a:rPr>
                  <a:t>= Q</a:t>
                </a:r>
                <a:r>
                  <a:rPr lang="en-SG" sz="1200" b="1" i="1" baseline="-25000" dirty="0">
                    <a:latin typeface="Times New Roman" panose="02020603050405020304" pitchFamily="18" charset="0"/>
                    <a:ea typeface="Times New Roman" panose="02020603050405020304" pitchFamily="18" charset="0"/>
                  </a:rPr>
                  <a:t>i</a:t>
                </a:r>
                <a:r>
                  <a:rPr lang="en-SG" sz="1200" b="1" i="1" dirty="0">
                    <a:latin typeface="Times New Roman" panose="02020603050405020304" pitchFamily="18" charset="0"/>
                    <a:ea typeface="Times New Roman" panose="02020603050405020304" pitchFamily="18" charset="0"/>
                  </a:rPr>
                  <a:t> </a:t>
                </a:r>
                <a14:m>
                  <m:oMath xmlns:m="http://schemas.openxmlformats.org/officeDocument/2006/math">
                    <m:r>
                      <a:rPr lang="en-SG" sz="12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1200" i="1">
                            <a:effectLst/>
                            <a:latin typeface="Cambria Math" panose="02040503050406030204" pitchFamily="18" charset="0"/>
                          </a:rPr>
                        </m:ctrlPr>
                      </m:sSupPr>
                      <m:e>
                        <m:r>
                          <a:rPr lang="en-SG" sz="12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12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SG" sz="1200" i="1" dirty="0">
                    <a:latin typeface="Times New Roman" panose="02020603050405020304" pitchFamily="18" charset="0"/>
                    <a:ea typeface="Times New Roman" panose="02020603050405020304" pitchFamily="18" charset="0"/>
                  </a:rPr>
                  <a:t> </a:t>
                </a:r>
                <a:endParaRPr lang="en-US" sz="1200" dirty="0"/>
              </a:p>
            </p:txBody>
          </p:sp>
        </mc:Choice>
        <mc:Fallback xmlns="">
          <p:sp>
            <p:nvSpPr>
              <p:cNvPr id="9" name="Rectangle 8">
                <a:extLst>
                  <a:ext uri="{FF2B5EF4-FFF2-40B4-BE49-F238E27FC236}">
                    <a16:creationId xmlns:a16="http://schemas.microsoft.com/office/drawing/2014/main" id="{1DBC9539-6E4B-B44E-BFDD-DD71407FC747}"/>
                  </a:ext>
                </a:extLst>
              </p:cNvPr>
              <p:cNvSpPr>
                <a:spLocks noRot="1" noChangeAspect="1" noMove="1" noResize="1" noEditPoints="1" noAdjustHandles="1" noChangeArrowheads="1" noChangeShapeType="1" noTextEdit="1"/>
              </p:cNvSpPr>
              <p:nvPr/>
            </p:nvSpPr>
            <p:spPr>
              <a:xfrm>
                <a:off x="5385895" y="2029422"/>
                <a:ext cx="1599605" cy="280333"/>
              </a:xfrm>
              <a:prstGeom prst="rect">
                <a:avLst/>
              </a:prstGeom>
              <a:blipFill>
                <a:blip r:embed="rId6"/>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6BB6794-7EAD-BF47-8DEE-02F6C3924631}"/>
                  </a:ext>
                </a:extLst>
              </p:cNvPr>
              <p:cNvSpPr/>
              <p:nvPr/>
            </p:nvSpPr>
            <p:spPr>
              <a:xfrm>
                <a:off x="5402376" y="2937717"/>
                <a:ext cx="220156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200" b="1" i="1" smtClean="0">
                              <a:solidFill>
                                <a:srgbClr val="836967"/>
                              </a:solidFill>
                              <a:latin typeface="Cambria Math" panose="02040503050406030204" pitchFamily="18" charset="0"/>
                            </a:rPr>
                          </m:ctrlPr>
                        </m:accPr>
                        <m:e>
                          <m:sSub>
                            <m:sSubPr>
                              <m:ctrlPr>
                                <a:rPr lang="en-US" sz="1200" b="1" i="1">
                                  <a:solidFill>
                                    <a:srgbClr val="836967"/>
                                  </a:solidFill>
                                  <a:latin typeface="Cambria Math" panose="02040503050406030204" pitchFamily="18" charset="0"/>
                                </a:rPr>
                              </m:ctrlPr>
                            </m:sSubPr>
                            <m:e>
                              <m:r>
                                <a:rPr lang="en-US" sz="1200" b="1" i="1">
                                  <a:latin typeface="Cambria Math" panose="02040503050406030204" pitchFamily="18" charset="0"/>
                                </a:rPr>
                                <m:t>𝒚</m:t>
                              </m:r>
                            </m:e>
                            <m:sub>
                              <m:r>
                                <a:rPr lang="en-US" sz="1200" b="1" i="1">
                                  <a:latin typeface="Cambria Math" panose="02040503050406030204" pitchFamily="18" charset="0"/>
                                </a:rPr>
                                <m:t>𝒊𝒖</m:t>
                              </m:r>
                            </m:sub>
                          </m:sSub>
                        </m:e>
                      </m:acc>
                      <m:r>
                        <a:rPr lang="en-US" sz="1200">
                          <a:latin typeface="Cambria Math" panose="02040503050406030204" pitchFamily="18" charset="0"/>
                        </a:rPr>
                        <m:t>=</m:t>
                      </m:r>
                      <m:r>
                        <a:rPr lang="en-SG" sz="1200" i="1">
                          <a:latin typeface="Cambria Math" panose="02040503050406030204" pitchFamily="18" charset="0"/>
                        </a:rPr>
                        <m:t>𝜇</m:t>
                      </m:r>
                      <m:r>
                        <a:rPr lang="en-SG" sz="1200" i="1">
                          <a:latin typeface="Cambria Math" panose="02040503050406030204" pitchFamily="18" charset="0"/>
                        </a:rPr>
                        <m:t>+ </m:t>
                      </m:r>
                      <m:sSub>
                        <m:sSubPr>
                          <m:ctrlPr>
                            <a:rPr lang="en-SG" sz="1200" i="1">
                              <a:latin typeface="Cambria Math" panose="02040503050406030204" pitchFamily="18" charset="0"/>
                            </a:rPr>
                          </m:ctrlPr>
                        </m:sSubPr>
                        <m:e>
                          <m:r>
                            <a:rPr lang="en-SG" sz="1200" i="1">
                              <a:latin typeface="Cambria Math" panose="02040503050406030204" pitchFamily="18" charset="0"/>
                            </a:rPr>
                            <m:t>𝑏</m:t>
                          </m:r>
                        </m:e>
                        <m:sub>
                          <m:r>
                            <a:rPr lang="en-SG" sz="1200" i="1">
                              <a:latin typeface="Cambria Math" panose="02040503050406030204" pitchFamily="18" charset="0"/>
                            </a:rPr>
                            <m:t>𝑢</m:t>
                          </m:r>
                        </m:sub>
                      </m:sSub>
                      <m:r>
                        <a:rPr lang="en-SG" sz="1200" i="1">
                          <a:latin typeface="Cambria Math" panose="02040503050406030204" pitchFamily="18" charset="0"/>
                        </a:rPr>
                        <m:t>+ </m:t>
                      </m:r>
                      <m:sSub>
                        <m:sSubPr>
                          <m:ctrlPr>
                            <a:rPr lang="en-SG" sz="1200" i="1">
                              <a:latin typeface="Cambria Math" panose="02040503050406030204" pitchFamily="18" charset="0"/>
                            </a:rPr>
                          </m:ctrlPr>
                        </m:sSubPr>
                        <m:e>
                          <m:r>
                            <a:rPr lang="en-SG" sz="1200" i="1">
                              <a:latin typeface="Cambria Math" panose="02040503050406030204" pitchFamily="18" charset="0"/>
                            </a:rPr>
                            <m:t>𝑏</m:t>
                          </m:r>
                        </m:e>
                        <m:sub>
                          <m:r>
                            <a:rPr lang="en-SG" sz="1200" i="1">
                              <a:latin typeface="Cambria Math" panose="02040503050406030204" pitchFamily="18" charset="0"/>
                            </a:rPr>
                            <m:t>𝑖</m:t>
                          </m:r>
                        </m:sub>
                      </m:sSub>
                      <m:r>
                        <a:rPr lang="en-US" sz="1200" b="0" i="0" smtClean="0">
                          <a:latin typeface="Cambria Math" panose="02040503050406030204" pitchFamily="18" charset="0"/>
                        </a:rPr>
                        <m:t> </m:t>
                      </m:r>
                      <m:r>
                        <a:rPr lang="en-US" sz="1200">
                          <a:latin typeface="Cambria Math" panose="02040503050406030204" pitchFamily="18" charset="0"/>
                        </a:rPr>
                        <m:t>+ </m:t>
                      </m:r>
                      <m:sSub>
                        <m:sSubPr>
                          <m:ctrlPr>
                            <a:rPr lang="en-US" sz="1200" i="1">
                              <a:solidFill>
                                <a:srgbClr val="836967"/>
                              </a:solidFill>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𝑖</m:t>
                          </m:r>
                        </m:sub>
                      </m:sSub>
                      <m:r>
                        <a:rPr lang="en-US" sz="1200">
                          <a:latin typeface="Cambria Math" panose="02040503050406030204" pitchFamily="18" charset="0"/>
                        </a:rPr>
                        <m:t> ⋅ </m:t>
                      </m:r>
                      <m:sSub>
                        <m:sSubPr>
                          <m:ctrlPr>
                            <a:rPr lang="en-US" sz="1200" i="1">
                              <a:solidFill>
                                <a:srgbClr val="836967"/>
                              </a:solidFill>
                              <a:latin typeface="Cambria Math" panose="02040503050406030204" pitchFamily="18" charset="0"/>
                            </a:rPr>
                          </m:ctrlPr>
                        </m:sSubPr>
                        <m:e>
                          <m:r>
                            <a:rPr lang="en-US" sz="1200" i="1">
                              <a:latin typeface="Cambria Math" panose="02040503050406030204" pitchFamily="18" charset="0"/>
                            </a:rPr>
                            <m:t>𝑃</m:t>
                          </m:r>
                        </m:e>
                        <m:sub>
                          <m:r>
                            <a:rPr lang="en-US" sz="1200" i="1">
                              <a:latin typeface="Cambria Math" panose="02040503050406030204" pitchFamily="18" charset="0"/>
                            </a:rPr>
                            <m:t>𝑢</m:t>
                          </m:r>
                        </m:sub>
                      </m:sSub>
                      <m:r>
                        <a:rPr lang="en-US" sz="1200">
                          <a:latin typeface="Cambria Math" panose="02040503050406030204" pitchFamily="18" charset="0"/>
                        </a:rPr>
                        <m:t> </m:t>
                      </m:r>
                    </m:oMath>
                  </m:oMathPara>
                </a14:m>
                <a:endParaRPr lang="en-US" sz="1200" dirty="0"/>
              </a:p>
            </p:txBody>
          </p:sp>
        </mc:Choice>
        <mc:Fallback xmlns="">
          <p:sp>
            <p:nvSpPr>
              <p:cNvPr id="10" name="Rectangle 9">
                <a:extLst>
                  <a:ext uri="{FF2B5EF4-FFF2-40B4-BE49-F238E27FC236}">
                    <a16:creationId xmlns:a16="http://schemas.microsoft.com/office/drawing/2014/main" id="{06BB6794-7EAD-BF47-8DEE-02F6C3924631}"/>
                  </a:ext>
                </a:extLst>
              </p:cNvPr>
              <p:cNvSpPr>
                <a:spLocks noRot="1" noChangeAspect="1" noMove="1" noResize="1" noEditPoints="1" noAdjustHandles="1" noChangeArrowheads="1" noChangeShapeType="1" noTextEdit="1"/>
              </p:cNvSpPr>
              <p:nvPr/>
            </p:nvSpPr>
            <p:spPr>
              <a:xfrm>
                <a:off x="5402376" y="2937717"/>
                <a:ext cx="2201565" cy="276999"/>
              </a:xfrm>
              <a:prstGeom prst="rect">
                <a:avLst/>
              </a:prstGeom>
              <a:blipFill>
                <a:blip r:embed="rId7"/>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CAB02E5-7611-3C44-B380-BA7C1B13B3E3}"/>
                  </a:ext>
                </a:extLst>
              </p:cNvPr>
              <p:cNvSpPr/>
              <p:nvPr/>
            </p:nvSpPr>
            <p:spPr>
              <a:xfrm>
                <a:off x="5059288" y="3860148"/>
                <a:ext cx="3893795" cy="4265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type m:val="noBar"/>
                          <m:ctrlPr>
                            <a:rPr lang="en-US" sz="800" i="1">
                              <a:solidFill>
                                <a:srgbClr val="836967"/>
                              </a:solidFill>
                              <a:latin typeface="Cambria Math" panose="02040503050406030204" pitchFamily="18" charset="0"/>
                            </a:rPr>
                          </m:ctrlPr>
                        </m:fPr>
                        <m:num>
                          <m:r>
                            <a:rPr lang="en-US" sz="800" i="1">
                              <a:latin typeface="Cambria Math" panose="02040503050406030204" pitchFamily="18" charset="0"/>
                            </a:rPr>
                            <m:t>𝑚𝑖𝑛</m:t>
                          </m:r>
                        </m:num>
                        <m:den>
                          <m:r>
                            <a:rPr lang="en-US" sz="800" i="1">
                              <a:latin typeface="Cambria Math" panose="02040503050406030204" pitchFamily="18" charset="0"/>
                            </a:rPr>
                            <m:t>𝑝</m:t>
                          </m:r>
                          <m:r>
                            <a:rPr lang="en-US" sz="800">
                              <a:latin typeface="Cambria Math" panose="02040503050406030204" pitchFamily="18" charset="0"/>
                            </a:rPr>
                            <m:t>∗, </m:t>
                          </m:r>
                          <m:r>
                            <a:rPr lang="en-US" sz="800" i="1">
                              <a:latin typeface="Cambria Math" panose="02040503050406030204" pitchFamily="18" charset="0"/>
                            </a:rPr>
                            <m:t>𝑞</m:t>
                          </m:r>
                          <m:r>
                            <a:rPr lang="en-US" sz="800">
                              <a:latin typeface="Cambria Math" panose="02040503050406030204" pitchFamily="18" charset="0"/>
                            </a:rPr>
                            <m:t>∗,</m:t>
                          </m:r>
                          <m:r>
                            <a:rPr lang="en-US" sz="800" i="1">
                              <a:latin typeface="Cambria Math" panose="02040503050406030204" pitchFamily="18" charset="0"/>
                            </a:rPr>
                            <m:t>𝑏</m:t>
                          </m:r>
                          <m:r>
                            <a:rPr lang="en-US" sz="800">
                              <a:latin typeface="Cambria Math" panose="02040503050406030204" pitchFamily="18" charset="0"/>
                            </a:rPr>
                            <m:t>∗</m:t>
                          </m:r>
                        </m:den>
                      </m:f>
                      <m:nary>
                        <m:naryPr>
                          <m:chr m:val="∑"/>
                          <m:limLoc m:val="undOvr"/>
                          <m:supHide m:val="on"/>
                          <m:ctrlPr>
                            <a:rPr lang="en-US" sz="800" i="1">
                              <a:latin typeface="Cambria Math" panose="02040503050406030204" pitchFamily="18" charset="0"/>
                            </a:rPr>
                          </m:ctrlPr>
                        </m:naryPr>
                        <m:sub>
                          <m:d>
                            <m:dPr>
                              <m:sepChr m:val=","/>
                              <m:ctrlPr>
                                <a:rPr lang="en-US" sz="800" i="1">
                                  <a:latin typeface="Cambria Math" panose="02040503050406030204" pitchFamily="18" charset="0"/>
                                </a:rPr>
                              </m:ctrlPr>
                            </m:dPr>
                            <m:e>
                              <m:r>
                                <a:rPr lang="en-US" sz="800" i="1">
                                  <a:latin typeface="Cambria Math" panose="02040503050406030204" pitchFamily="18" charset="0"/>
                                </a:rPr>
                                <m:t>𝑢</m:t>
                              </m:r>
                            </m:e>
                            <m:e>
                              <m:r>
                                <a:rPr lang="en-US" sz="800" i="1">
                                  <a:latin typeface="Cambria Math" panose="02040503050406030204" pitchFamily="18" charset="0"/>
                                </a:rPr>
                                <m:t>𝑖</m:t>
                              </m:r>
                            </m:e>
                          </m:d>
                          <m:r>
                            <a:rPr lang="en-US" sz="800">
                              <a:latin typeface="Cambria Math" panose="02040503050406030204" pitchFamily="18" charset="0"/>
                            </a:rPr>
                            <m:t>∈</m:t>
                          </m:r>
                          <m:r>
                            <a:rPr lang="en-US" sz="800" i="1">
                              <a:latin typeface="Cambria Math" panose="02040503050406030204" pitchFamily="18" charset="0"/>
                            </a:rPr>
                            <m:t>𝜅</m:t>
                          </m:r>
                        </m:sub>
                        <m:sup/>
                        <m:e>
                          <m:sSup>
                            <m:sSupPr>
                              <m:ctrlPr>
                                <a:rPr lang="en-US" sz="800" i="1">
                                  <a:solidFill>
                                    <a:srgbClr val="836967"/>
                                  </a:solidFill>
                                  <a:latin typeface="Cambria Math" panose="02040503050406030204" pitchFamily="18" charset="0"/>
                                </a:rPr>
                              </m:ctrlPr>
                            </m:sSupPr>
                            <m:e>
                              <m:d>
                                <m:dPr>
                                  <m:begChr m:val=""/>
                                  <m:ctrlPr>
                                    <a:rPr lang="en-US" sz="800" i="1">
                                      <a:latin typeface="Cambria Math" panose="02040503050406030204" pitchFamily="18" charset="0"/>
                                    </a:rPr>
                                  </m:ctrlPr>
                                </m:dPr>
                                <m:e>
                                  <m:sSub>
                                    <m:sSubPr>
                                      <m:ctrlPr>
                                        <a:rPr lang="en-US" sz="800" i="1">
                                          <a:solidFill>
                                            <a:srgbClr val="836967"/>
                                          </a:solidFill>
                                          <a:latin typeface="Cambria Math" panose="02040503050406030204" pitchFamily="18" charset="0"/>
                                        </a:rPr>
                                      </m:ctrlPr>
                                    </m:sSubPr>
                                    <m:e>
                                      <m:d>
                                        <m:dPr>
                                          <m:endChr m:val=""/>
                                          <m:ctrlPr>
                                            <a:rPr lang="en-US" sz="800" i="1">
                                              <a:latin typeface="Cambria Math" panose="02040503050406030204" pitchFamily="18" charset="0"/>
                                            </a:rPr>
                                          </m:ctrlPr>
                                        </m:dPr>
                                        <m:e>
                                          <m:r>
                                            <a:rPr lang="en-US" sz="800" i="1">
                                              <a:latin typeface="Cambria Math" panose="02040503050406030204" pitchFamily="18" charset="0"/>
                                            </a:rPr>
                                            <m:t>𝑦</m:t>
                                          </m:r>
                                        </m:e>
                                      </m:d>
                                    </m:e>
                                    <m:sub>
                                      <m:r>
                                        <a:rPr lang="en-US" sz="800" i="1">
                                          <a:latin typeface="Cambria Math" panose="02040503050406030204" pitchFamily="18" charset="0"/>
                                        </a:rPr>
                                        <m:t>𝑖𝑢</m:t>
                                      </m:r>
                                    </m:sub>
                                  </m:sSub>
                                  <m:r>
                                    <a:rPr lang="en-US" sz="800">
                                      <a:latin typeface="Cambria Math" panose="02040503050406030204" pitchFamily="18" charset="0"/>
                                    </a:rPr>
                                    <m:t>− </m:t>
                                  </m:r>
                                  <m:r>
                                    <a:rPr lang="en-US" sz="800" i="1">
                                      <a:latin typeface="Cambria Math" panose="02040503050406030204" pitchFamily="18" charset="0"/>
                                    </a:rPr>
                                    <m:t>𝜇</m:t>
                                  </m:r>
                                  <m:r>
                                    <a:rPr lang="en-US" sz="800">
                                      <a:latin typeface="Cambria Math" panose="02040503050406030204" pitchFamily="18" charset="0"/>
                                    </a:rPr>
                                    <m:t>+ </m:t>
                                  </m:r>
                                  <m:sSub>
                                    <m:sSubPr>
                                      <m:ctrlPr>
                                        <a:rPr lang="en-US" sz="800" i="1">
                                          <a:solidFill>
                                            <a:srgbClr val="836967"/>
                                          </a:solidFill>
                                          <a:latin typeface="Cambria Math" panose="02040503050406030204" pitchFamily="18" charset="0"/>
                                        </a:rPr>
                                      </m:ctrlPr>
                                    </m:sSubPr>
                                    <m:e>
                                      <m:r>
                                        <a:rPr lang="en-US" sz="800" i="1">
                                          <a:latin typeface="Cambria Math" panose="02040503050406030204" pitchFamily="18" charset="0"/>
                                        </a:rPr>
                                        <m:t>𝑏</m:t>
                                      </m:r>
                                    </m:e>
                                    <m:sub>
                                      <m:r>
                                        <a:rPr lang="en-US" sz="800" i="1">
                                          <a:latin typeface="Cambria Math" panose="02040503050406030204" pitchFamily="18" charset="0"/>
                                        </a:rPr>
                                        <m:t>𝑢</m:t>
                                      </m:r>
                                    </m:sub>
                                  </m:sSub>
                                  <m:r>
                                    <a:rPr lang="en-US" sz="800">
                                      <a:latin typeface="Cambria Math" panose="02040503050406030204" pitchFamily="18" charset="0"/>
                                    </a:rPr>
                                    <m:t>+ </m:t>
                                  </m:r>
                                  <m:sSub>
                                    <m:sSubPr>
                                      <m:ctrlPr>
                                        <a:rPr lang="en-US" sz="800" i="1">
                                          <a:solidFill>
                                            <a:srgbClr val="836967"/>
                                          </a:solidFill>
                                          <a:latin typeface="Cambria Math" panose="02040503050406030204" pitchFamily="18" charset="0"/>
                                        </a:rPr>
                                      </m:ctrlPr>
                                    </m:sSubPr>
                                    <m:e>
                                      <m:r>
                                        <a:rPr lang="en-US" sz="800" i="1">
                                          <a:latin typeface="Cambria Math" panose="02040503050406030204" pitchFamily="18" charset="0"/>
                                        </a:rPr>
                                        <m:t>𝑏</m:t>
                                      </m:r>
                                    </m:e>
                                    <m:sub>
                                      <m:r>
                                        <a:rPr lang="en-US" sz="800" i="1">
                                          <a:latin typeface="Cambria Math" panose="02040503050406030204" pitchFamily="18" charset="0"/>
                                        </a:rPr>
                                        <m:t>𝑖</m:t>
                                      </m:r>
                                    </m:sub>
                                  </m:sSub>
                                  <m:r>
                                    <a:rPr lang="en-US" sz="800">
                                      <a:latin typeface="Cambria Math" panose="02040503050406030204" pitchFamily="18" charset="0"/>
                                    </a:rPr>
                                    <m:t>−</m:t>
                                  </m:r>
                                  <m:sSub>
                                    <m:sSubPr>
                                      <m:ctrlPr>
                                        <a:rPr lang="en-US" sz="800" i="1">
                                          <a:solidFill>
                                            <a:srgbClr val="836967"/>
                                          </a:solidFill>
                                          <a:latin typeface="Cambria Math" panose="02040503050406030204" pitchFamily="18" charset="0"/>
                                        </a:rPr>
                                      </m:ctrlPr>
                                    </m:sSubPr>
                                    <m:e>
                                      <m:r>
                                        <a:rPr lang="en-US" sz="800" i="1">
                                          <a:latin typeface="Cambria Math" panose="02040503050406030204" pitchFamily="18" charset="0"/>
                                        </a:rPr>
                                        <m:t>𝑄</m:t>
                                      </m:r>
                                    </m:e>
                                    <m:sub>
                                      <m:r>
                                        <a:rPr lang="en-US" sz="800" i="1">
                                          <a:latin typeface="Cambria Math" panose="02040503050406030204" pitchFamily="18" charset="0"/>
                                        </a:rPr>
                                        <m:t>𝑖</m:t>
                                      </m:r>
                                    </m:sub>
                                  </m:sSub>
                                  <m:r>
                                    <a:rPr lang="en-US" sz="800">
                                      <a:latin typeface="Cambria Math" panose="02040503050406030204" pitchFamily="18" charset="0"/>
                                    </a:rPr>
                                    <m:t> ⋅ </m:t>
                                  </m:r>
                                  <m:sSub>
                                    <m:sSubPr>
                                      <m:ctrlPr>
                                        <a:rPr lang="en-US" sz="800" i="1">
                                          <a:solidFill>
                                            <a:srgbClr val="836967"/>
                                          </a:solidFill>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𝑢</m:t>
                                      </m:r>
                                    </m:sub>
                                  </m:sSub>
                                </m:e>
                              </m:d>
                            </m:e>
                            <m:sup>
                              <m:r>
                                <a:rPr lang="en-US" sz="800">
                                  <a:latin typeface="Cambria Math" panose="02040503050406030204" pitchFamily="18" charset="0"/>
                                </a:rPr>
                                <m:t>2</m:t>
                              </m:r>
                            </m:sup>
                          </m:sSup>
                        </m:e>
                      </m:nary>
                      <m:r>
                        <a:rPr lang="en-US" sz="800">
                          <a:latin typeface="Cambria Math" panose="02040503050406030204" pitchFamily="18" charset="0"/>
                        </a:rPr>
                        <m:t>+ </m:t>
                      </m:r>
                      <m:r>
                        <a:rPr lang="en-US" sz="800" i="1">
                          <a:latin typeface="Cambria Math" panose="02040503050406030204" pitchFamily="18" charset="0"/>
                        </a:rPr>
                        <m:t>𝜆</m:t>
                      </m:r>
                      <m:r>
                        <a:rPr lang="en-US" sz="800">
                          <a:latin typeface="Cambria Math" panose="02040503050406030204" pitchFamily="18" charset="0"/>
                        </a:rPr>
                        <m:t> </m:t>
                      </m:r>
                      <m:d>
                        <m:dPr>
                          <m:ctrlPr>
                            <a:rPr lang="en-US" sz="800" i="1">
                              <a:latin typeface="Cambria Math" panose="02040503050406030204" pitchFamily="18" charset="0"/>
                            </a:rPr>
                          </m:ctrlPr>
                        </m:dPr>
                        <m:e>
                          <m:sSup>
                            <m:sSupPr>
                              <m:ctrlPr>
                                <a:rPr lang="en-US" sz="800" i="1">
                                  <a:solidFill>
                                    <a:srgbClr val="836967"/>
                                  </a:solidFill>
                                  <a:latin typeface="Cambria Math" panose="02040503050406030204" pitchFamily="18" charset="0"/>
                                </a:rPr>
                              </m:ctrlPr>
                            </m:sSupPr>
                            <m:e>
                              <m:d>
                                <m:dPr>
                                  <m:begChr m:val="|"/>
                                  <m:endChr m:val="|"/>
                                  <m:ctrlPr>
                                    <a:rPr lang="en-US" sz="800" i="1">
                                      <a:latin typeface="Cambria Math" panose="02040503050406030204" pitchFamily="18" charset="0"/>
                                    </a:rPr>
                                  </m:ctrlPr>
                                </m:dPr>
                                <m:e>
                                  <m:d>
                                    <m:dPr>
                                      <m:begChr m:val="|"/>
                                      <m:endChr m:val="|"/>
                                      <m:ctrlPr>
                                        <a:rPr lang="en-US" sz="800" i="1">
                                          <a:solidFill>
                                            <a:srgbClr val="836967"/>
                                          </a:solidFill>
                                          <a:latin typeface="Cambria Math" panose="02040503050406030204" pitchFamily="18" charset="0"/>
                                        </a:rPr>
                                      </m:ctrlPr>
                                    </m:dPr>
                                    <m:e>
                                      <m:sSub>
                                        <m:sSubPr>
                                          <m:ctrlPr>
                                            <a:rPr lang="en-US" sz="800" i="1">
                                              <a:solidFill>
                                                <a:srgbClr val="836967"/>
                                              </a:solidFill>
                                              <a:latin typeface="Cambria Math" panose="02040503050406030204" pitchFamily="18" charset="0"/>
                                            </a:rPr>
                                          </m:ctrlPr>
                                        </m:sSubPr>
                                        <m:e>
                                          <m:r>
                                            <a:rPr lang="en-US" sz="800" i="1">
                                              <a:latin typeface="Cambria Math" panose="02040503050406030204" pitchFamily="18" charset="0"/>
                                            </a:rPr>
                                            <m:t>𝑄</m:t>
                                          </m:r>
                                        </m:e>
                                        <m:sub>
                                          <m:r>
                                            <a:rPr lang="en-US" sz="800" i="1">
                                              <a:latin typeface="Cambria Math" panose="02040503050406030204" pitchFamily="18" charset="0"/>
                                            </a:rPr>
                                            <m:t>𝑖</m:t>
                                          </m:r>
                                        </m:sub>
                                      </m:sSub>
                                    </m:e>
                                  </m:d>
                                </m:e>
                              </m:d>
                            </m:e>
                            <m:sup>
                              <m:r>
                                <a:rPr lang="en-US" sz="800">
                                  <a:latin typeface="Cambria Math" panose="02040503050406030204" pitchFamily="18" charset="0"/>
                                </a:rPr>
                                <m:t>2</m:t>
                              </m:r>
                            </m:sup>
                          </m:sSup>
                          <m:r>
                            <a:rPr lang="en-US" sz="800">
                              <a:latin typeface="Cambria Math" panose="02040503050406030204" pitchFamily="18" charset="0"/>
                            </a:rPr>
                            <m:t>+</m:t>
                          </m:r>
                          <m:sSup>
                            <m:sSupPr>
                              <m:ctrlPr>
                                <a:rPr lang="en-US" sz="800" i="1">
                                  <a:solidFill>
                                    <a:srgbClr val="836967"/>
                                  </a:solidFill>
                                  <a:latin typeface="Cambria Math" panose="02040503050406030204" pitchFamily="18" charset="0"/>
                                </a:rPr>
                              </m:ctrlPr>
                            </m:sSupPr>
                            <m:e>
                              <m:d>
                                <m:dPr>
                                  <m:begChr m:val="|"/>
                                  <m:endChr m:val="|"/>
                                  <m:ctrlPr>
                                    <a:rPr lang="en-US" sz="800" i="1">
                                      <a:latin typeface="Cambria Math" panose="02040503050406030204" pitchFamily="18" charset="0"/>
                                    </a:rPr>
                                  </m:ctrlPr>
                                </m:dPr>
                                <m:e>
                                  <m:d>
                                    <m:dPr>
                                      <m:begChr m:val="|"/>
                                      <m:endChr m:val="|"/>
                                      <m:ctrlPr>
                                        <a:rPr lang="en-US" sz="800" i="1">
                                          <a:solidFill>
                                            <a:srgbClr val="836967"/>
                                          </a:solidFill>
                                          <a:latin typeface="Cambria Math" panose="02040503050406030204" pitchFamily="18" charset="0"/>
                                        </a:rPr>
                                      </m:ctrlPr>
                                    </m:dPr>
                                    <m:e>
                                      <m:sSub>
                                        <m:sSubPr>
                                          <m:ctrlPr>
                                            <a:rPr lang="en-US" sz="800" i="1">
                                              <a:solidFill>
                                                <a:srgbClr val="836967"/>
                                              </a:solidFill>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𝑢</m:t>
                                          </m:r>
                                        </m:sub>
                                      </m:sSub>
                                    </m:e>
                                  </m:d>
                                </m:e>
                              </m:d>
                            </m:e>
                            <m:sup>
                              <m:r>
                                <a:rPr lang="en-US" sz="800">
                                  <a:latin typeface="Cambria Math" panose="02040503050406030204" pitchFamily="18" charset="0"/>
                                </a:rPr>
                                <m:t>2</m:t>
                              </m:r>
                            </m:sup>
                          </m:sSup>
                          <m:r>
                            <a:rPr lang="en-US" sz="800">
                              <a:latin typeface="Cambria Math" panose="02040503050406030204" pitchFamily="18" charset="0"/>
                            </a:rPr>
                            <m:t>+</m:t>
                          </m:r>
                          <m:sSup>
                            <m:sSupPr>
                              <m:ctrlPr>
                                <a:rPr lang="en-US" sz="800" i="1">
                                  <a:solidFill>
                                    <a:srgbClr val="836967"/>
                                  </a:solidFill>
                                  <a:latin typeface="Cambria Math" panose="02040503050406030204" pitchFamily="18" charset="0"/>
                                </a:rPr>
                              </m:ctrlPr>
                            </m:sSupPr>
                            <m:e>
                              <m:sSub>
                                <m:sSubPr>
                                  <m:ctrlPr>
                                    <a:rPr lang="en-US" sz="800" i="1">
                                      <a:solidFill>
                                        <a:srgbClr val="836967"/>
                                      </a:solidFill>
                                      <a:latin typeface="Cambria Math" panose="02040503050406030204" pitchFamily="18" charset="0"/>
                                    </a:rPr>
                                  </m:ctrlPr>
                                </m:sSubPr>
                                <m:e>
                                  <m:r>
                                    <a:rPr lang="en-US" sz="800" i="1">
                                      <a:latin typeface="Cambria Math" panose="02040503050406030204" pitchFamily="18" charset="0"/>
                                    </a:rPr>
                                    <m:t>𝑏</m:t>
                                  </m:r>
                                </m:e>
                                <m:sub>
                                  <m:r>
                                    <a:rPr lang="en-US" sz="800" i="1">
                                      <a:latin typeface="Cambria Math" panose="02040503050406030204" pitchFamily="18" charset="0"/>
                                    </a:rPr>
                                    <m:t>𝑢</m:t>
                                  </m:r>
                                </m:sub>
                              </m:sSub>
                            </m:e>
                            <m:sup>
                              <m:r>
                                <a:rPr lang="en-US" sz="800">
                                  <a:latin typeface="Cambria Math" panose="02040503050406030204" pitchFamily="18" charset="0"/>
                                </a:rPr>
                                <m:t>2</m:t>
                              </m:r>
                            </m:sup>
                          </m:sSup>
                          <m:r>
                            <a:rPr lang="en-US" sz="800">
                              <a:latin typeface="Cambria Math" panose="02040503050406030204" pitchFamily="18" charset="0"/>
                            </a:rPr>
                            <m:t>+ </m:t>
                          </m:r>
                          <m:sSup>
                            <m:sSupPr>
                              <m:ctrlPr>
                                <a:rPr lang="en-US" sz="800" i="1">
                                  <a:solidFill>
                                    <a:srgbClr val="836967"/>
                                  </a:solidFill>
                                  <a:latin typeface="Cambria Math" panose="02040503050406030204" pitchFamily="18" charset="0"/>
                                </a:rPr>
                              </m:ctrlPr>
                            </m:sSupPr>
                            <m:e>
                              <m:sSub>
                                <m:sSubPr>
                                  <m:ctrlPr>
                                    <a:rPr lang="en-US" sz="800" i="1">
                                      <a:solidFill>
                                        <a:srgbClr val="836967"/>
                                      </a:solidFill>
                                      <a:latin typeface="Cambria Math" panose="02040503050406030204" pitchFamily="18" charset="0"/>
                                    </a:rPr>
                                  </m:ctrlPr>
                                </m:sSubPr>
                                <m:e>
                                  <m:r>
                                    <a:rPr lang="en-US" sz="800" i="1">
                                      <a:latin typeface="Cambria Math" panose="02040503050406030204" pitchFamily="18" charset="0"/>
                                    </a:rPr>
                                    <m:t>𝑏</m:t>
                                  </m:r>
                                </m:e>
                                <m:sub>
                                  <m:r>
                                    <a:rPr lang="en-US" sz="800" i="1">
                                      <a:latin typeface="Cambria Math" panose="02040503050406030204" pitchFamily="18" charset="0"/>
                                    </a:rPr>
                                    <m:t>𝑖</m:t>
                                  </m:r>
                                </m:sub>
                              </m:sSub>
                            </m:e>
                            <m:sup>
                              <m:r>
                                <a:rPr lang="en-US" sz="800">
                                  <a:latin typeface="Cambria Math" panose="02040503050406030204" pitchFamily="18" charset="0"/>
                                </a:rPr>
                                <m:t>2</m:t>
                              </m:r>
                            </m:sup>
                          </m:sSup>
                        </m:e>
                      </m:d>
                    </m:oMath>
                  </m:oMathPara>
                </a14:m>
                <a:endParaRPr lang="en-US" sz="800" dirty="0"/>
              </a:p>
            </p:txBody>
          </p:sp>
        </mc:Choice>
        <mc:Fallback xmlns="">
          <p:sp>
            <p:nvSpPr>
              <p:cNvPr id="12" name="Rectangle 11">
                <a:extLst>
                  <a:ext uri="{FF2B5EF4-FFF2-40B4-BE49-F238E27FC236}">
                    <a16:creationId xmlns:a16="http://schemas.microsoft.com/office/drawing/2014/main" id="{0CAB02E5-7611-3C44-B380-BA7C1B13B3E3}"/>
                  </a:ext>
                </a:extLst>
              </p:cNvPr>
              <p:cNvSpPr>
                <a:spLocks noRot="1" noChangeAspect="1" noMove="1" noResize="1" noEditPoints="1" noAdjustHandles="1" noChangeArrowheads="1" noChangeShapeType="1" noTextEdit="1"/>
              </p:cNvSpPr>
              <p:nvPr/>
            </p:nvSpPr>
            <p:spPr>
              <a:xfrm>
                <a:off x="5059288" y="3860148"/>
                <a:ext cx="3893795" cy="426592"/>
              </a:xfrm>
              <a:prstGeom prst="rect">
                <a:avLst/>
              </a:prstGeom>
              <a:blipFill>
                <a:blip r:embed="rId8"/>
                <a:stretch>
                  <a:fillRect t="-85714" b="-117143"/>
                </a:stretch>
              </a:blipFill>
            </p:spPr>
            <p:txBody>
              <a:bodyPr/>
              <a:lstStyle/>
              <a:p>
                <a:r>
                  <a:rPr lang="en-US">
                    <a:noFill/>
                  </a:rPr>
                  <a:t> </a:t>
                </a:r>
              </a:p>
            </p:txBody>
          </p:sp>
        </mc:Fallback>
      </mc:AlternateContent>
      <p:sp>
        <p:nvSpPr>
          <p:cNvPr id="163" name="TextBox 162">
            <a:extLst>
              <a:ext uri="{FF2B5EF4-FFF2-40B4-BE49-F238E27FC236}">
                <a16:creationId xmlns:a16="http://schemas.microsoft.com/office/drawing/2014/main" id="{EB817BB8-A97B-A04A-9541-32F4EC8B553B}"/>
              </a:ext>
            </a:extLst>
          </p:cNvPr>
          <p:cNvSpPr txBox="1"/>
          <p:nvPr/>
        </p:nvSpPr>
        <p:spPr>
          <a:xfrm>
            <a:off x="4916144" y="4285881"/>
            <a:ext cx="4036939" cy="335092"/>
          </a:xfrm>
          <a:prstGeom prst="rect">
            <a:avLst/>
          </a:prstGeom>
          <a:noFill/>
        </p:spPr>
        <p:txBody>
          <a:bodyPr wrap="square" rtlCol="0">
            <a:spAutoFit/>
          </a:bodyPr>
          <a:lstStyle/>
          <a:p>
            <a:pPr>
              <a:lnSpc>
                <a:spcPct val="150000"/>
              </a:lnSpc>
            </a:pPr>
            <a:r>
              <a:rPr lang="en-US" sz="1200" dirty="0"/>
              <a:t>4. Optimize (3) using </a:t>
            </a:r>
            <a:r>
              <a:rPr lang="en-US" sz="1200" i="1" dirty="0"/>
              <a:t>Stochastic Gradient Descent </a:t>
            </a:r>
            <a:r>
              <a:rPr lang="en-US" sz="1200" dirty="0"/>
              <a:t>(</a:t>
            </a:r>
            <a:r>
              <a:rPr lang="en-US" sz="1200" b="1" dirty="0"/>
              <a:t>SGD</a:t>
            </a:r>
            <a:r>
              <a:rPr lang="en-US" sz="1200" dirty="0"/>
              <a:t>)</a:t>
            </a:r>
          </a:p>
        </p:txBody>
      </p:sp>
      <p:pic>
        <p:nvPicPr>
          <p:cNvPr id="16" name="Picture 15">
            <a:extLst>
              <a:ext uri="{FF2B5EF4-FFF2-40B4-BE49-F238E27FC236}">
                <a16:creationId xmlns:a16="http://schemas.microsoft.com/office/drawing/2014/main" id="{27538B4A-65EE-A744-ABF9-E477FC73BBE8}"/>
              </a:ext>
            </a:extLst>
          </p:cNvPr>
          <p:cNvPicPr>
            <a:picLocks noChangeAspect="1"/>
          </p:cNvPicPr>
          <p:nvPr/>
        </p:nvPicPr>
        <p:blipFill>
          <a:blip r:embed="rId9"/>
          <a:stretch>
            <a:fillRect/>
          </a:stretch>
        </p:blipFill>
        <p:spPr>
          <a:xfrm>
            <a:off x="331578" y="1972542"/>
            <a:ext cx="4240422" cy="1994569"/>
          </a:xfrm>
          <a:prstGeom prst="rect">
            <a:avLst/>
          </a:prstGeom>
        </p:spPr>
      </p:pic>
      <p:sp>
        <p:nvSpPr>
          <p:cNvPr id="17" name="Right Brace 16">
            <a:extLst>
              <a:ext uri="{FF2B5EF4-FFF2-40B4-BE49-F238E27FC236}">
                <a16:creationId xmlns:a16="http://schemas.microsoft.com/office/drawing/2014/main" id="{4EA7B371-468E-D54B-80C7-CC8634AD3359}"/>
              </a:ext>
            </a:extLst>
          </p:cNvPr>
          <p:cNvSpPr/>
          <p:nvPr/>
        </p:nvSpPr>
        <p:spPr>
          <a:xfrm rot="16200000">
            <a:off x="3254923" y="1213427"/>
            <a:ext cx="253093" cy="14723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0A6718-CB83-784C-9CA3-42D97941FC78}"/>
                  </a:ext>
                </a:extLst>
              </p:cNvPr>
              <p:cNvSpPr txBox="1"/>
              <p:nvPr/>
            </p:nvSpPr>
            <p:spPr>
              <a:xfrm>
                <a:off x="2417200" y="1028126"/>
                <a:ext cx="1928538" cy="707886"/>
              </a:xfrm>
              <a:prstGeom prst="rect">
                <a:avLst/>
              </a:prstGeom>
              <a:noFill/>
            </p:spPr>
            <p:txBody>
              <a:bodyPr wrap="square" rtlCol="0">
                <a:spAutoFit/>
              </a:bodyPr>
              <a:lstStyle/>
              <a:p>
                <a:pPr algn="ctr"/>
                <a:r>
                  <a:rPr lang="en-US" sz="1000" dirty="0"/>
                  <a:t>Initialize using review representation (embeddings) within vector dimension space </a:t>
                </a:r>
                <a:r>
                  <a:rPr lang="en-US" sz="1000" i="1" dirty="0"/>
                  <a:t>F, </a:t>
                </a:r>
                <a14:m>
                  <m:oMath xmlns:m="http://schemas.openxmlformats.org/officeDocument/2006/math">
                    <m:sSup>
                      <m:sSupPr>
                        <m:ctrlPr>
                          <a:rPr lang="en-SG" sz="1000" i="1">
                            <a:latin typeface="Cambria Math" panose="02040503050406030204" pitchFamily="18" charset="0"/>
                          </a:rPr>
                        </m:ctrlPr>
                      </m:sSupPr>
                      <m:e>
                        <m:r>
                          <a:rPr lang="en-SG" sz="10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10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SG" sz="1000" dirty="0"/>
                  <a:t> </a:t>
                </a:r>
                <a:endParaRPr lang="en-US" sz="1000" dirty="0"/>
              </a:p>
            </p:txBody>
          </p:sp>
        </mc:Choice>
        <mc:Fallback xmlns="">
          <p:sp>
            <p:nvSpPr>
              <p:cNvPr id="18" name="TextBox 17">
                <a:extLst>
                  <a:ext uri="{FF2B5EF4-FFF2-40B4-BE49-F238E27FC236}">
                    <a16:creationId xmlns:a16="http://schemas.microsoft.com/office/drawing/2014/main" id="{AC0A6718-CB83-784C-9CA3-42D97941FC78}"/>
                  </a:ext>
                </a:extLst>
              </p:cNvPr>
              <p:cNvSpPr txBox="1">
                <a:spLocks noRot="1" noChangeAspect="1" noMove="1" noResize="1" noEditPoints="1" noAdjustHandles="1" noChangeArrowheads="1" noChangeShapeType="1" noTextEdit="1"/>
              </p:cNvSpPr>
              <p:nvPr/>
            </p:nvSpPr>
            <p:spPr>
              <a:xfrm>
                <a:off x="2417200" y="1028126"/>
                <a:ext cx="1928538" cy="707886"/>
              </a:xfrm>
              <a:prstGeom prst="rect">
                <a:avLst/>
              </a:prstGeom>
              <a:blipFill>
                <a:blip r:embed="rId10"/>
                <a:stretch>
                  <a:fillRect b="-357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2B253A0E-FD3A-C543-BDD2-25630917AF75}"/>
              </a:ext>
            </a:extLst>
          </p:cNvPr>
          <p:cNvSpPr/>
          <p:nvPr/>
        </p:nvSpPr>
        <p:spPr>
          <a:xfrm>
            <a:off x="2324746" y="2263221"/>
            <a:ext cx="526942" cy="2354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1F57B8D-A102-B945-8C75-CD2AA930DF4C}"/>
              </a:ext>
            </a:extLst>
          </p:cNvPr>
          <p:cNvCxnSpPr>
            <a:cxnSpLocks/>
          </p:cNvCxnSpPr>
          <p:nvPr/>
        </p:nvCxnSpPr>
        <p:spPr>
          <a:xfrm flipH="1" flipV="1">
            <a:off x="1929912" y="1640608"/>
            <a:ext cx="394670" cy="587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7C346A8-901E-1B45-AD5B-BB8AF50052C2}"/>
                  </a:ext>
                </a:extLst>
              </p:cNvPr>
              <p:cNvSpPr/>
              <p:nvPr/>
            </p:nvSpPr>
            <p:spPr>
              <a:xfrm>
                <a:off x="1231719" y="1390579"/>
                <a:ext cx="1092863" cy="246221"/>
              </a:xfrm>
              <a:prstGeom prst="rect">
                <a:avLst/>
              </a:prstGeom>
            </p:spPr>
            <p:txBody>
              <a:bodyPr wrap="none">
                <a:spAutoFit/>
              </a:bodyPr>
              <a:lstStyle/>
              <a:p>
                <a:r>
                  <a:rPr lang="en-SG" sz="1000" b="1" dirty="0">
                    <a:latin typeface="Times New Roman" panose="02020603050405020304" pitchFamily="18" charset="0"/>
                    <a:ea typeface="Times New Roman" panose="02020603050405020304" pitchFamily="18" charset="0"/>
                  </a:rPr>
                  <a:t>User</a:t>
                </a:r>
                <a:r>
                  <a:rPr lang="en-SG" sz="1000" b="1" baseline="-25000" dirty="0">
                    <a:latin typeface="Times New Roman" panose="02020603050405020304" pitchFamily="18" charset="0"/>
                    <a:ea typeface="Times New Roman" panose="02020603050405020304" pitchFamily="18" charset="0"/>
                  </a:rPr>
                  <a:t>1</a:t>
                </a:r>
                <a:r>
                  <a:rPr lang="en-SG" sz="1000" b="1" dirty="0">
                    <a:latin typeface="Times New Roman" panose="02020603050405020304" pitchFamily="18" charset="0"/>
                    <a:ea typeface="Times New Roman" panose="02020603050405020304" pitchFamily="18" charset="0"/>
                  </a:rPr>
                  <a:t> = P</a:t>
                </a:r>
                <a:r>
                  <a:rPr lang="en-SG" sz="1000" b="1" i="1" baseline="-25000" dirty="0">
                    <a:latin typeface="Times New Roman" panose="02020603050405020304" pitchFamily="18" charset="0"/>
                    <a:ea typeface="Times New Roman" panose="02020603050405020304" pitchFamily="18" charset="0"/>
                  </a:rPr>
                  <a:t>1</a:t>
                </a:r>
                <a:r>
                  <a:rPr lang="en-SG" sz="1000" b="1" i="1" dirty="0">
                    <a:latin typeface="Times New Roman" panose="02020603050405020304" pitchFamily="18" charset="0"/>
                    <a:ea typeface="Times New Roman" panose="02020603050405020304" pitchFamily="18" charset="0"/>
                  </a:rPr>
                  <a:t> </a:t>
                </a:r>
                <a14:m>
                  <m:oMath xmlns:m="http://schemas.openxmlformats.org/officeDocument/2006/math">
                    <m:r>
                      <a:rPr lang="en-SG" sz="1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1000" i="1">
                            <a:latin typeface="Cambria Math" panose="02040503050406030204" pitchFamily="18" charset="0"/>
                          </a:rPr>
                        </m:ctrlPr>
                      </m:sSupPr>
                      <m:e>
                        <m:r>
                          <a:rPr lang="en-SG" sz="10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10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SG" sz="1000" dirty="0"/>
                  <a:t> </a:t>
                </a:r>
                <a:endParaRPr lang="en-US" sz="1000" dirty="0"/>
              </a:p>
            </p:txBody>
          </p:sp>
        </mc:Choice>
        <mc:Fallback xmlns="">
          <p:sp>
            <p:nvSpPr>
              <p:cNvPr id="7" name="Rectangle 6">
                <a:extLst>
                  <a:ext uri="{FF2B5EF4-FFF2-40B4-BE49-F238E27FC236}">
                    <a16:creationId xmlns:a16="http://schemas.microsoft.com/office/drawing/2014/main" id="{27C346A8-901E-1B45-AD5B-BB8AF50052C2}"/>
                  </a:ext>
                </a:extLst>
              </p:cNvPr>
              <p:cNvSpPr>
                <a:spLocks noRot="1" noChangeAspect="1" noMove="1" noResize="1" noEditPoints="1" noAdjustHandles="1" noChangeArrowheads="1" noChangeShapeType="1" noTextEdit="1"/>
              </p:cNvSpPr>
              <p:nvPr/>
            </p:nvSpPr>
            <p:spPr>
              <a:xfrm>
                <a:off x="1231719" y="1390579"/>
                <a:ext cx="1092863" cy="246221"/>
              </a:xfrm>
              <a:prstGeom prst="rect">
                <a:avLst/>
              </a:prstGeom>
              <a:blipFill>
                <a:blip r:embed="rId11"/>
                <a:stretch>
                  <a:fillRect b="-9524"/>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8F0AD31F-EE20-404E-8D21-177BC0FA7671}"/>
              </a:ext>
            </a:extLst>
          </p:cNvPr>
          <p:cNvSpPr/>
          <p:nvPr/>
        </p:nvSpPr>
        <p:spPr>
          <a:xfrm rot="5400000">
            <a:off x="4094484" y="2819977"/>
            <a:ext cx="526942" cy="2354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F057FF5-1087-6340-A21B-84AF20D95146}"/>
              </a:ext>
            </a:extLst>
          </p:cNvPr>
          <p:cNvCxnSpPr>
            <a:stCxn id="25" idx="3"/>
          </p:cNvCxnSpPr>
          <p:nvPr/>
        </p:nvCxnSpPr>
        <p:spPr>
          <a:xfrm flipH="1">
            <a:off x="4240214" y="3201189"/>
            <a:ext cx="117741" cy="108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5949E68-CCB7-D449-A7D9-4F9411A7334F}"/>
                  </a:ext>
                </a:extLst>
              </p:cNvPr>
              <p:cNvSpPr/>
              <p:nvPr/>
            </p:nvSpPr>
            <p:spPr>
              <a:xfrm>
                <a:off x="3571237" y="4325265"/>
                <a:ext cx="1092863" cy="246221"/>
              </a:xfrm>
              <a:prstGeom prst="rect">
                <a:avLst/>
              </a:prstGeom>
            </p:spPr>
            <p:txBody>
              <a:bodyPr wrap="none">
                <a:spAutoFit/>
              </a:bodyPr>
              <a:lstStyle/>
              <a:p>
                <a:r>
                  <a:rPr lang="en-SG" sz="1000" b="1" dirty="0">
                    <a:latin typeface="Times New Roman" panose="02020603050405020304" pitchFamily="18" charset="0"/>
                    <a:ea typeface="Times New Roman" panose="02020603050405020304" pitchFamily="18" charset="0"/>
                  </a:rPr>
                  <a:t>Item</a:t>
                </a:r>
                <a:r>
                  <a:rPr lang="en-SG" sz="1000" b="1" baseline="-25000" dirty="0">
                    <a:latin typeface="Times New Roman" panose="02020603050405020304" pitchFamily="18" charset="0"/>
                    <a:ea typeface="Times New Roman" panose="02020603050405020304" pitchFamily="18" charset="0"/>
                  </a:rPr>
                  <a:t>5</a:t>
                </a:r>
                <a:r>
                  <a:rPr lang="en-SG" sz="1000" b="1" dirty="0">
                    <a:latin typeface="Times New Roman" panose="02020603050405020304" pitchFamily="18" charset="0"/>
                    <a:ea typeface="Times New Roman" panose="02020603050405020304" pitchFamily="18" charset="0"/>
                  </a:rPr>
                  <a:t> = P</a:t>
                </a:r>
                <a:r>
                  <a:rPr lang="en-SG" sz="1000" b="1" i="1" baseline="-25000" dirty="0">
                    <a:latin typeface="Times New Roman" panose="02020603050405020304" pitchFamily="18" charset="0"/>
                    <a:ea typeface="Times New Roman" panose="02020603050405020304" pitchFamily="18" charset="0"/>
                  </a:rPr>
                  <a:t>5</a:t>
                </a:r>
                <a:r>
                  <a:rPr lang="en-SG" sz="1000" b="1" i="1" dirty="0">
                    <a:latin typeface="Times New Roman" panose="02020603050405020304" pitchFamily="18" charset="0"/>
                    <a:ea typeface="Times New Roman" panose="02020603050405020304" pitchFamily="18" charset="0"/>
                  </a:rPr>
                  <a:t> </a:t>
                </a:r>
                <a14:m>
                  <m:oMath xmlns:m="http://schemas.openxmlformats.org/officeDocument/2006/math">
                    <m:r>
                      <a:rPr lang="en-SG" sz="10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SG" sz="1000" i="1">
                            <a:latin typeface="Cambria Math" panose="02040503050406030204" pitchFamily="18" charset="0"/>
                          </a:rPr>
                        </m:ctrlPr>
                      </m:sSupPr>
                      <m:e>
                        <m:r>
                          <a:rPr lang="en-SG" sz="1000" i="1">
                            <a:latin typeface="Cambria Math" panose="02040503050406030204" pitchFamily="18" charset="0"/>
                            <a:ea typeface="Times New Roman" panose="02020603050405020304" pitchFamily="18" charset="0"/>
                            <a:cs typeface="Times New Roman" panose="02020603050405020304" pitchFamily="18" charset="0"/>
                          </a:rPr>
                          <m:t>ℝ</m:t>
                        </m:r>
                      </m:e>
                      <m:sup>
                        <m:r>
                          <a:rPr lang="en-SG" sz="1000" i="1">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SG" sz="1000" dirty="0"/>
                  <a:t> </a:t>
                </a:r>
                <a:endParaRPr lang="en-US" sz="1000" dirty="0"/>
              </a:p>
            </p:txBody>
          </p:sp>
        </mc:Choice>
        <mc:Fallback xmlns="">
          <p:sp>
            <p:nvSpPr>
              <p:cNvPr id="29" name="Rectangle 28">
                <a:extLst>
                  <a:ext uri="{FF2B5EF4-FFF2-40B4-BE49-F238E27FC236}">
                    <a16:creationId xmlns:a16="http://schemas.microsoft.com/office/drawing/2014/main" id="{35949E68-CCB7-D449-A7D9-4F9411A7334F}"/>
                  </a:ext>
                </a:extLst>
              </p:cNvPr>
              <p:cNvSpPr>
                <a:spLocks noRot="1" noChangeAspect="1" noMove="1" noResize="1" noEditPoints="1" noAdjustHandles="1" noChangeArrowheads="1" noChangeShapeType="1" noTextEdit="1"/>
              </p:cNvSpPr>
              <p:nvPr/>
            </p:nvSpPr>
            <p:spPr>
              <a:xfrm>
                <a:off x="3571237" y="4325265"/>
                <a:ext cx="1092863" cy="246221"/>
              </a:xfrm>
              <a:prstGeom prst="rect">
                <a:avLst/>
              </a:prstGeom>
              <a:blipFill>
                <a:blip r:embed="rId12"/>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265521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5" name="Group 4">
            <a:extLst>
              <a:ext uri="{FF2B5EF4-FFF2-40B4-BE49-F238E27FC236}">
                <a16:creationId xmlns:a16="http://schemas.microsoft.com/office/drawing/2014/main" id="{AA433B22-3C91-F742-B4B9-F28CC02369F5}"/>
              </a:ext>
            </a:extLst>
          </p:cNvPr>
          <p:cNvGrpSpPr/>
          <p:nvPr/>
        </p:nvGrpSpPr>
        <p:grpSpPr>
          <a:xfrm>
            <a:off x="136011" y="884310"/>
            <a:ext cx="5770939" cy="3374880"/>
            <a:chOff x="107775" y="986559"/>
            <a:chExt cx="8291718" cy="4849047"/>
          </a:xfrm>
        </p:grpSpPr>
        <p:pic>
          <p:nvPicPr>
            <p:cNvPr id="6" name="Picture 5">
              <a:extLst>
                <a:ext uri="{FF2B5EF4-FFF2-40B4-BE49-F238E27FC236}">
                  <a16:creationId xmlns:a16="http://schemas.microsoft.com/office/drawing/2014/main" id="{55298E79-EE3E-7348-A604-2894CEEF0929}"/>
                </a:ext>
              </a:extLst>
            </p:cNvPr>
            <p:cNvPicPr>
              <a:picLocks noChangeAspect="1"/>
            </p:cNvPicPr>
            <p:nvPr/>
          </p:nvPicPr>
          <p:blipFill>
            <a:blip r:embed="rId3"/>
            <a:stretch>
              <a:fillRect/>
            </a:stretch>
          </p:blipFill>
          <p:spPr>
            <a:xfrm rot="349567">
              <a:off x="107775" y="986559"/>
              <a:ext cx="5635904" cy="3411033"/>
            </a:xfrm>
            <a:prstGeom prst="rect">
              <a:avLst/>
            </a:prstGeom>
            <a:scene3d>
              <a:camera prst="perspectiveContrastingRightFacing"/>
              <a:lightRig rig="threePt" dir="t"/>
            </a:scene3d>
          </p:spPr>
        </p:pic>
        <p:pic>
          <p:nvPicPr>
            <p:cNvPr id="7" name="Picture 6">
              <a:extLst>
                <a:ext uri="{FF2B5EF4-FFF2-40B4-BE49-F238E27FC236}">
                  <a16:creationId xmlns:a16="http://schemas.microsoft.com/office/drawing/2014/main" id="{5F0B3B2D-D397-264B-B7F2-9DE46259358D}"/>
                </a:ext>
              </a:extLst>
            </p:cNvPr>
            <p:cNvPicPr>
              <a:picLocks noChangeAspect="1"/>
            </p:cNvPicPr>
            <p:nvPr/>
          </p:nvPicPr>
          <p:blipFill>
            <a:blip r:embed="rId4"/>
            <a:stretch>
              <a:fillRect/>
            </a:stretch>
          </p:blipFill>
          <p:spPr>
            <a:xfrm rot="332428">
              <a:off x="757681" y="1418228"/>
              <a:ext cx="5284986" cy="3875246"/>
            </a:xfrm>
            <a:prstGeom prst="rect">
              <a:avLst/>
            </a:prstGeom>
            <a:scene3d>
              <a:camera prst="perspectiveContrastingRightFacing"/>
              <a:lightRig rig="threePt" dir="t"/>
            </a:scene3d>
          </p:spPr>
        </p:pic>
        <p:pic>
          <p:nvPicPr>
            <p:cNvPr id="8" name="Picture 7">
              <a:extLst>
                <a:ext uri="{FF2B5EF4-FFF2-40B4-BE49-F238E27FC236}">
                  <a16:creationId xmlns:a16="http://schemas.microsoft.com/office/drawing/2014/main" id="{7BBFFDB6-1195-A643-AD95-756E783C7849}"/>
                </a:ext>
              </a:extLst>
            </p:cNvPr>
            <p:cNvPicPr>
              <a:picLocks noChangeAspect="1"/>
            </p:cNvPicPr>
            <p:nvPr/>
          </p:nvPicPr>
          <p:blipFill>
            <a:blip r:embed="rId5"/>
            <a:stretch>
              <a:fillRect/>
            </a:stretch>
          </p:blipFill>
          <p:spPr>
            <a:xfrm rot="307655">
              <a:off x="1290344" y="2075075"/>
              <a:ext cx="5403895" cy="3608873"/>
            </a:xfrm>
            <a:prstGeom prst="rect">
              <a:avLst/>
            </a:prstGeom>
            <a:scene3d>
              <a:camera prst="perspectiveContrastingRightFacing"/>
              <a:lightRig rig="threePt" dir="t"/>
            </a:scene3d>
          </p:spPr>
        </p:pic>
        <p:pic>
          <p:nvPicPr>
            <p:cNvPr id="9" name="Picture 8">
              <a:extLst>
                <a:ext uri="{FF2B5EF4-FFF2-40B4-BE49-F238E27FC236}">
                  <a16:creationId xmlns:a16="http://schemas.microsoft.com/office/drawing/2014/main" id="{4192F5F9-8B9B-1948-A6AC-4A6B13E3EDF7}"/>
                </a:ext>
              </a:extLst>
            </p:cNvPr>
            <p:cNvPicPr>
              <a:picLocks noChangeAspect="1"/>
            </p:cNvPicPr>
            <p:nvPr/>
          </p:nvPicPr>
          <p:blipFill>
            <a:blip r:embed="rId6"/>
            <a:stretch>
              <a:fillRect/>
            </a:stretch>
          </p:blipFill>
          <p:spPr>
            <a:xfrm rot="342895">
              <a:off x="2839160" y="2365648"/>
              <a:ext cx="5560333" cy="3469958"/>
            </a:xfrm>
            <a:prstGeom prst="rect">
              <a:avLst/>
            </a:prstGeom>
            <a:scene3d>
              <a:camera prst="perspectiveContrastingRightFacing"/>
              <a:lightRig rig="threePt" dir="t"/>
            </a:scene3d>
          </p:spPr>
        </p:pic>
      </p:gr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Introduction</a:t>
            </a:r>
          </a:p>
        </p:txBody>
      </p:sp>
      <p:pic>
        <p:nvPicPr>
          <p:cNvPr id="14" name="Picture 13">
            <a:extLst>
              <a:ext uri="{FF2B5EF4-FFF2-40B4-BE49-F238E27FC236}">
                <a16:creationId xmlns:a16="http://schemas.microsoft.com/office/drawing/2014/main" id="{59BE3954-44D1-284C-973F-B2FDDA0915E5}"/>
              </a:ext>
            </a:extLst>
          </p:cNvPr>
          <p:cNvPicPr>
            <a:picLocks noChangeAspect="1"/>
          </p:cNvPicPr>
          <p:nvPr/>
        </p:nvPicPr>
        <p:blipFill>
          <a:blip r:embed="rId7"/>
          <a:stretch>
            <a:fillRect/>
          </a:stretch>
        </p:blipFill>
        <p:spPr>
          <a:xfrm>
            <a:off x="8257094" y="0"/>
            <a:ext cx="886906" cy="599426"/>
          </a:xfrm>
          <a:prstGeom prst="rect">
            <a:avLst/>
          </a:prstGeom>
        </p:spPr>
      </p:pic>
      <p:sp>
        <p:nvSpPr>
          <p:cNvPr id="2" name="TextBox 1">
            <a:extLst>
              <a:ext uri="{FF2B5EF4-FFF2-40B4-BE49-F238E27FC236}">
                <a16:creationId xmlns:a16="http://schemas.microsoft.com/office/drawing/2014/main" id="{5D1587AF-392E-4647-BF65-DC775C63C788}"/>
              </a:ext>
            </a:extLst>
          </p:cNvPr>
          <p:cNvSpPr txBox="1"/>
          <p:nvPr/>
        </p:nvSpPr>
        <p:spPr>
          <a:xfrm>
            <a:off x="5490537" y="1223629"/>
            <a:ext cx="3210010" cy="2893100"/>
          </a:xfrm>
          <a:prstGeom prst="rect">
            <a:avLst/>
          </a:prstGeom>
          <a:noFill/>
        </p:spPr>
        <p:txBody>
          <a:bodyPr wrap="square" rtlCol="0">
            <a:spAutoFit/>
          </a:bodyPr>
          <a:lstStyle/>
          <a:p>
            <a:pPr marL="285750" indent="-285750" algn="just">
              <a:buFont typeface="Arial" panose="020B0604020202020204" pitchFamily="34" charset="0"/>
              <a:buChar char="•"/>
            </a:pPr>
            <a:r>
              <a:rPr lang="en-US" dirty="0"/>
              <a:t>E-commerce industry have been experiencing tremendous growth, account for </a:t>
            </a:r>
            <a:r>
              <a:rPr lang="en-US" b="1" dirty="0"/>
              <a:t>approx. 2.7% of global output.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Recommender System (RS) </a:t>
            </a:r>
            <a:r>
              <a:rPr lang="en-US" dirty="0"/>
              <a:t>is a crucial feature in many E-commerce platform alleviating information overload.</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Several key problems plagued existing RS such as </a:t>
            </a:r>
            <a:r>
              <a:rPr lang="en-US" b="1" i="1" dirty="0"/>
              <a:t>Data Sparsity</a:t>
            </a:r>
            <a:r>
              <a:rPr lang="en-US" i="1" dirty="0"/>
              <a:t> </a:t>
            </a:r>
            <a:r>
              <a:rPr lang="en-US" dirty="0"/>
              <a:t>and </a:t>
            </a:r>
            <a:r>
              <a:rPr lang="en-US" b="1" i="1" dirty="0"/>
              <a:t>Cold Start</a:t>
            </a:r>
            <a:r>
              <a:rPr lang="en-US" i="1" dirty="0"/>
              <a:t>. </a:t>
            </a:r>
          </a:p>
        </p:txBody>
      </p:sp>
      <p:sp>
        <p:nvSpPr>
          <p:cNvPr id="12" name="TextBox 11">
            <a:extLst>
              <a:ext uri="{FF2B5EF4-FFF2-40B4-BE49-F238E27FC236}">
                <a16:creationId xmlns:a16="http://schemas.microsoft.com/office/drawing/2014/main" id="{048C57F0-252F-314C-B661-13925997D4B8}"/>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FF8800"/>
                </a:solidFill>
                <a:latin typeface="Arial" panose="020B0604020202020204" pitchFamily="34" charset="0"/>
                <a:cs typeface="Arial" panose="020B0604020202020204" pitchFamily="34" charset="0"/>
              </a:rPr>
              <a:t>BACKGROUND </a:t>
            </a:r>
            <a:r>
              <a:rPr lang="en-US" sz="1050" b="1" dirty="0">
                <a:solidFill>
                  <a:srgbClr val="97A6C2"/>
                </a:solidFill>
                <a:latin typeface="Arial" panose="020B0604020202020204" pitchFamily="34" charset="0"/>
                <a:cs typeface="Arial" panose="020B0604020202020204" pitchFamily="34" charset="0"/>
              </a:rPr>
              <a:t>    KEY PROBLEMS     BUSINESS UNDERSTANDING</a:t>
            </a:r>
            <a:endParaRPr lang="en-US" sz="1050" dirty="0">
              <a:solidFill>
                <a:srgbClr val="FF88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679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Traditional Approaches</a:t>
            </a:r>
          </a:p>
        </p:txBody>
      </p:sp>
      <p:pic>
        <p:nvPicPr>
          <p:cNvPr id="14" name="Picture 13">
            <a:extLst>
              <a:ext uri="{FF2B5EF4-FFF2-40B4-BE49-F238E27FC236}">
                <a16:creationId xmlns:a16="http://schemas.microsoft.com/office/drawing/2014/main" id="{59BE3954-44D1-284C-973F-B2FDDA0915E5}"/>
              </a:ext>
            </a:extLst>
          </p:cNvPr>
          <p:cNvPicPr>
            <a:picLocks noChangeAspect="1"/>
          </p:cNvPicPr>
          <p:nvPr/>
        </p:nvPicPr>
        <p:blipFill>
          <a:blip r:embed="rId3"/>
          <a:stretch>
            <a:fillRect/>
          </a:stretch>
        </p:blipFill>
        <p:spPr>
          <a:xfrm>
            <a:off x="8257094" y="0"/>
            <a:ext cx="886906" cy="599426"/>
          </a:xfrm>
          <a:prstGeom prst="rect">
            <a:avLst/>
          </a:prstGeom>
        </p:spPr>
      </p:pic>
      <p:grpSp>
        <p:nvGrpSpPr>
          <p:cNvPr id="66" name="Group 65">
            <a:extLst>
              <a:ext uri="{FF2B5EF4-FFF2-40B4-BE49-F238E27FC236}">
                <a16:creationId xmlns:a16="http://schemas.microsoft.com/office/drawing/2014/main" id="{9059C624-8818-444A-BF2F-09363CCD90E4}"/>
              </a:ext>
            </a:extLst>
          </p:cNvPr>
          <p:cNvGrpSpPr/>
          <p:nvPr/>
        </p:nvGrpSpPr>
        <p:grpSpPr>
          <a:xfrm>
            <a:off x="109496" y="834123"/>
            <a:ext cx="8925007" cy="3672112"/>
            <a:chOff x="119898" y="834123"/>
            <a:chExt cx="8925007" cy="3672112"/>
          </a:xfrm>
        </p:grpSpPr>
        <p:sp>
          <p:nvSpPr>
            <p:cNvPr id="68" name="Oval 67">
              <a:extLst>
                <a:ext uri="{FF2B5EF4-FFF2-40B4-BE49-F238E27FC236}">
                  <a16:creationId xmlns:a16="http://schemas.microsoft.com/office/drawing/2014/main" id="{44C5332D-04AD-6147-81BE-3BAA33168D30}"/>
                </a:ext>
              </a:extLst>
            </p:cNvPr>
            <p:cNvSpPr/>
            <p:nvPr/>
          </p:nvSpPr>
          <p:spPr>
            <a:xfrm>
              <a:off x="6272167" y="902564"/>
              <a:ext cx="2772738" cy="2840843"/>
            </a:xfrm>
            <a:prstGeom prst="ellipse">
              <a:avLst/>
            </a:prstGeom>
            <a:solidFill>
              <a:srgbClr val="FF8800">
                <a:alpha val="128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72E5FD9-0889-2040-9FDF-76615488E8B7}"/>
                </a:ext>
              </a:extLst>
            </p:cNvPr>
            <p:cNvGrpSpPr/>
            <p:nvPr/>
          </p:nvGrpSpPr>
          <p:grpSpPr>
            <a:xfrm>
              <a:off x="176453" y="1109768"/>
              <a:ext cx="3055818" cy="2242221"/>
              <a:chOff x="529852" y="889262"/>
              <a:chExt cx="3751675" cy="2752809"/>
            </a:xfrm>
          </p:grpSpPr>
          <p:pic>
            <p:nvPicPr>
              <p:cNvPr id="6" name="Graphic 5">
                <a:extLst>
                  <a:ext uri="{FF2B5EF4-FFF2-40B4-BE49-F238E27FC236}">
                    <a16:creationId xmlns:a16="http://schemas.microsoft.com/office/drawing/2014/main" id="{E1B3E1B9-795E-964A-8A51-67B957DE23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4689" y="918157"/>
                <a:ext cx="434998" cy="434998"/>
              </a:xfrm>
              <a:prstGeom prst="rect">
                <a:avLst/>
              </a:prstGeom>
            </p:spPr>
          </p:pic>
          <p:pic>
            <p:nvPicPr>
              <p:cNvPr id="7" name="Graphic 6">
                <a:extLst>
                  <a:ext uri="{FF2B5EF4-FFF2-40B4-BE49-F238E27FC236}">
                    <a16:creationId xmlns:a16="http://schemas.microsoft.com/office/drawing/2014/main" id="{2C90B7E4-467D-DD4B-9D2E-30EC549C94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65779" y="2918805"/>
                <a:ext cx="723266" cy="723266"/>
              </a:xfrm>
              <a:prstGeom prst="rect">
                <a:avLst/>
              </a:prstGeom>
            </p:spPr>
          </p:pic>
          <p:pic>
            <p:nvPicPr>
              <p:cNvPr id="8" name="Picture 7">
                <a:extLst>
                  <a:ext uri="{FF2B5EF4-FFF2-40B4-BE49-F238E27FC236}">
                    <a16:creationId xmlns:a16="http://schemas.microsoft.com/office/drawing/2014/main" id="{EDECE861-5B0A-234A-998E-27EB2461355C}"/>
                  </a:ext>
                </a:extLst>
              </p:cNvPr>
              <p:cNvPicPr>
                <a:picLocks noChangeAspect="1"/>
              </p:cNvPicPr>
              <p:nvPr/>
            </p:nvPicPr>
            <p:blipFill>
              <a:blip r:embed="rId8"/>
              <a:stretch>
                <a:fillRect/>
              </a:stretch>
            </p:blipFill>
            <p:spPr>
              <a:xfrm>
                <a:off x="2127412" y="918157"/>
                <a:ext cx="434998" cy="434998"/>
              </a:xfrm>
              <a:prstGeom prst="rect">
                <a:avLst/>
              </a:prstGeom>
            </p:spPr>
          </p:pic>
          <p:pic>
            <p:nvPicPr>
              <p:cNvPr id="9" name="Picture 8">
                <a:extLst>
                  <a:ext uri="{FF2B5EF4-FFF2-40B4-BE49-F238E27FC236}">
                    <a16:creationId xmlns:a16="http://schemas.microsoft.com/office/drawing/2014/main" id="{A58045D0-6720-3346-AF8E-5A866403C3C8}"/>
                  </a:ext>
                </a:extLst>
              </p:cNvPr>
              <p:cNvPicPr>
                <a:picLocks noChangeAspect="1"/>
              </p:cNvPicPr>
              <p:nvPr/>
            </p:nvPicPr>
            <p:blipFill>
              <a:blip r:embed="rId9"/>
              <a:stretch>
                <a:fillRect/>
              </a:stretch>
            </p:blipFill>
            <p:spPr>
              <a:xfrm>
                <a:off x="773741" y="1695826"/>
                <a:ext cx="847382" cy="847382"/>
              </a:xfrm>
              <a:prstGeom prst="rect">
                <a:avLst/>
              </a:prstGeom>
            </p:spPr>
          </p:pic>
          <p:pic>
            <p:nvPicPr>
              <p:cNvPr id="10" name="Picture 9">
                <a:extLst>
                  <a:ext uri="{FF2B5EF4-FFF2-40B4-BE49-F238E27FC236}">
                    <a16:creationId xmlns:a16="http://schemas.microsoft.com/office/drawing/2014/main" id="{156E0850-7C1A-7E48-BB7E-3A029C85ED4E}"/>
                  </a:ext>
                </a:extLst>
              </p:cNvPr>
              <p:cNvPicPr>
                <a:picLocks noChangeAspect="1"/>
              </p:cNvPicPr>
              <p:nvPr/>
            </p:nvPicPr>
            <p:blipFill>
              <a:blip r:embed="rId10"/>
              <a:stretch>
                <a:fillRect/>
              </a:stretch>
            </p:blipFill>
            <p:spPr>
              <a:xfrm>
                <a:off x="2635784" y="1697509"/>
                <a:ext cx="847382" cy="847382"/>
              </a:xfrm>
              <a:prstGeom prst="rect">
                <a:avLst/>
              </a:prstGeom>
            </p:spPr>
          </p:pic>
          <p:cxnSp>
            <p:nvCxnSpPr>
              <p:cNvPr id="5" name="Straight Arrow Connector 4">
                <a:extLst>
                  <a:ext uri="{FF2B5EF4-FFF2-40B4-BE49-F238E27FC236}">
                    <a16:creationId xmlns:a16="http://schemas.microsoft.com/office/drawing/2014/main" id="{3F1E6519-1D00-5641-8992-9299AF5874D5}"/>
                  </a:ext>
                </a:extLst>
              </p:cNvPr>
              <p:cNvCxnSpPr/>
              <p:nvPr/>
            </p:nvCxnSpPr>
            <p:spPr>
              <a:xfrm>
                <a:off x="1765779" y="2275609"/>
                <a:ext cx="7232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FFC185A-627B-9A4C-8E43-09EC80517D54}"/>
                  </a:ext>
                </a:extLst>
              </p:cNvPr>
              <p:cNvCxnSpPr/>
              <p:nvPr/>
            </p:nvCxnSpPr>
            <p:spPr>
              <a:xfrm flipV="1">
                <a:off x="1485900" y="1353155"/>
                <a:ext cx="563787" cy="48445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05D237-1878-6D49-9EDB-0AAE20A88B40}"/>
                  </a:ext>
                </a:extLst>
              </p:cNvPr>
              <p:cNvCxnSpPr/>
              <p:nvPr/>
            </p:nvCxnSpPr>
            <p:spPr>
              <a:xfrm flipH="1" flipV="1">
                <a:off x="2127412" y="1353155"/>
                <a:ext cx="508372" cy="569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0F0095-AA2A-704A-990A-7461DD90FBD8}"/>
                  </a:ext>
                </a:extLst>
              </p:cNvPr>
              <p:cNvCxnSpPr>
                <a:cxnSpLocks/>
                <a:endCxn id="7" idx="1"/>
              </p:cNvCxnSpPr>
              <p:nvPr/>
            </p:nvCxnSpPr>
            <p:spPr>
              <a:xfrm>
                <a:off x="1236518" y="2680855"/>
                <a:ext cx="529261" cy="59958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59D2520-7AA2-3C40-BF56-576CC67578F3}"/>
                  </a:ext>
                </a:extLst>
              </p:cNvPr>
              <p:cNvCxnSpPr/>
              <p:nvPr/>
            </p:nvCxnSpPr>
            <p:spPr>
              <a:xfrm flipV="1">
                <a:off x="2489045" y="2689701"/>
                <a:ext cx="429534" cy="599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ABF3248-D932-DD42-BB89-39EA548CE202}"/>
                  </a:ext>
                </a:extLst>
              </p:cNvPr>
              <p:cNvSpPr txBox="1"/>
              <p:nvPr/>
            </p:nvSpPr>
            <p:spPr>
              <a:xfrm>
                <a:off x="1799838" y="1940480"/>
                <a:ext cx="723266" cy="295472"/>
              </a:xfrm>
              <a:prstGeom prst="rect">
                <a:avLst/>
              </a:prstGeom>
              <a:noFill/>
            </p:spPr>
            <p:txBody>
              <a:bodyPr wrap="square" rtlCol="0">
                <a:spAutoFit/>
              </a:bodyPr>
              <a:lstStyle/>
              <a:p>
                <a:r>
                  <a:rPr lang="en-US" sz="1000" dirty="0"/>
                  <a:t>Similar</a:t>
                </a:r>
              </a:p>
            </p:txBody>
          </p:sp>
          <p:sp>
            <p:nvSpPr>
              <p:cNvPr id="27" name="TextBox 26">
                <a:extLst>
                  <a:ext uri="{FF2B5EF4-FFF2-40B4-BE49-F238E27FC236}">
                    <a16:creationId xmlns:a16="http://schemas.microsoft.com/office/drawing/2014/main" id="{CB52C65B-FB96-C143-9C0B-D95053C87280}"/>
                  </a:ext>
                </a:extLst>
              </p:cNvPr>
              <p:cNvSpPr txBox="1"/>
              <p:nvPr/>
            </p:nvSpPr>
            <p:spPr>
              <a:xfrm>
                <a:off x="2668593" y="889262"/>
                <a:ext cx="1032782" cy="480143"/>
              </a:xfrm>
              <a:prstGeom prst="rect">
                <a:avLst/>
              </a:prstGeom>
              <a:noFill/>
            </p:spPr>
            <p:txBody>
              <a:bodyPr wrap="square" rtlCol="0">
                <a:spAutoFit/>
              </a:bodyPr>
              <a:lstStyle/>
              <a:p>
                <a:r>
                  <a:rPr lang="en-US" sz="1000" dirty="0"/>
                  <a:t>Both purchased</a:t>
                </a:r>
              </a:p>
            </p:txBody>
          </p:sp>
          <p:sp>
            <p:nvSpPr>
              <p:cNvPr id="28" name="TextBox 27">
                <a:extLst>
                  <a:ext uri="{FF2B5EF4-FFF2-40B4-BE49-F238E27FC236}">
                    <a16:creationId xmlns:a16="http://schemas.microsoft.com/office/drawing/2014/main" id="{936489B7-B318-EC4A-B4A1-B4F7F1205C96}"/>
                  </a:ext>
                </a:extLst>
              </p:cNvPr>
              <p:cNvSpPr txBox="1"/>
              <p:nvPr/>
            </p:nvSpPr>
            <p:spPr>
              <a:xfrm>
                <a:off x="529852" y="3044716"/>
                <a:ext cx="1032782" cy="295472"/>
              </a:xfrm>
              <a:prstGeom prst="rect">
                <a:avLst/>
              </a:prstGeom>
              <a:noFill/>
            </p:spPr>
            <p:txBody>
              <a:bodyPr wrap="square" rtlCol="0">
                <a:spAutoFit/>
              </a:bodyPr>
              <a:lstStyle/>
              <a:p>
                <a:r>
                  <a:rPr lang="en-US" sz="1000" dirty="0"/>
                  <a:t>Bought by</a:t>
                </a:r>
              </a:p>
            </p:txBody>
          </p:sp>
          <p:sp>
            <p:nvSpPr>
              <p:cNvPr id="29" name="TextBox 28">
                <a:extLst>
                  <a:ext uri="{FF2B5EF4-FFF2-40B4-BE49-F238E27FC236}">
                    <a16:creationId xmlns:a16="http://schemas.microsoft.com/office/drawing/2014/main" id="{EB2DBE73-5978-704C-872E-BF2798AFF796}"/>
                  </a:ext>
                </a:extLst>
              </p:cNvPr>
              <p:cNvSpPr txBox="1"/>
              <p:nvPr/>
            </p:nvSpPr>
            <p:spPr>
              <a:xfrm>
                <a:off x="2852740" y="2894901"/>
                <a:ext cx="1428787" cy="491221"/>
              </a:xfrm>
              <a:prstGeom prst="rect">
                <a:avLst/>
              </a:prstGeom>
              <a:noFill/>
            </p:spPr>
            <p:txBody>
              <a:bodyPr wrap="square" rtlCol="0">
                <a:spAutoFit/>
              </a:bodyPr>
              <a:lstStyle/>
              <a:p>
                <a:r>
                  <a:rPr lang="en-US" sz="1000" dirty="0"/>
                  <a:t>Recommended to</a:t>
                </a:r>
              </a:p>
            </p:txBody>
          </p:sp>
        </p:grpSp>
        <p:sp>
          <p:nvSpPr>
            <p:cNvPr id="26" name="TextBox 25">
              <a:extLst>
                <a:ext uri="{FF2B5EF4-FFF2-40B4-BE49-F238E27FC236}">
                  <a16:creationId xmlns:a16="http://schemas.microsoft.com/office/drawing/2014/main" id="{F5B4948D-034F-9B4A-9A59-0C609AD999A4}"/>
                </a:ext>
              </a:extLst>
            </p:cNvPr>
            <p:cNvSpPr txBox="1"/>
            <p:nvPr/>
          </p:nvSpPr>
          <p:spPr>
            <a:xfrm>
              <a:off x="271382" y="3857403"/>
              <a:ext cx="2477945" cy="646331"/>
            </a:xfrm>
            <a:prstGeom prst="rect">
              <a:avLst/>
            </a:prstGeom>
            <a:noFill/>
          </p:spPr>
          <p:txBody>
            <a:bodyPr wrap="square" rtlCol="0">
              <a:spAutoFit/>
            </a:bodyPr>
            <a:lstStyle/>
            <a:p>
              <a:pPr algn="ctr"/>
              <a:r>
                <a:rPr lang="en-US" sz="1200" b="1" dirty="0"/>
                <a:t>Memory-based </a:t>
              </a:r>
            </a:p>
            <a:p>
              <a:pPr algn="ctr"/>
              <a:r>
                <a:rPr lang="en-US" sz="1200" b="1" dirty="0"/>
                <a:t>Collaborative Filtering</a:t>
              </a:r>
            </a:p>
            <a:p>
              <a:pPr algn="ctr"/>
              <a:r>
                <a:rPr lang="en-US" sz="1200" b="1" dirty="0"/>
                <a:t>(e.g., </a:t>
              </a:r>
              <a:r>
                <a:rPr lang="en-US" sz="1200" b="1" i="1" dirty="0"/>
                <a:t>K</a:t>
              </a:r>
              <a:r>
                <a:rPr lang="en-US" sz="1200" b="1" dirty="0"/>
                <a:t>-nearest neighbor)</a:t>
              </a:r>
            </a:p>
          </p:txBody>
        </p:sp>
        <p:grpSp>
          <p:nvGrpSpPr>
            <p:cNvPr id="44" name="Group 43">
              <a:extLst>
                <a:ext uri="{FF2B5EF4-FFF2-40B4-BE49-F238E27FC236}">
                  <a16:creationId xmlns:a16="http://schemas.microsoft.com/office/drawing/2014/main" id="{8DD36593-2FA7-A54B-9A07-230C1C0D900E}"/>
                </a:ext>
              </a:extLst>
            </p:cNvPr>
            <p:cNvGrpSpPr/>
            <p:nvPr/>
          </p:nvGrpSpPr>
          <p:grpSpPr>
            <a:xfrm>
              <a:off x="6274336" y="1596800"/>
              <a:ext cx="2635092" cy="1754928"/>
              <a:chOff x="5151800" y="1724368"/>
              <a:chExt cx="3012033" cy="2005965"/>
            </a:xfrm>
          </p:grpSpPr>
          <p:pic>
            <p:nvPicPr>
              <p:cNvPr id="13" name="Picture 12">
                <a:extLst>
                  <a:ext uri="{FF2B5EF4-FFF2-40B4-BE49-F238E27FC236}">
                    <a16:creationId xmlns:a16="http://schemas.microsoft.com/office/drawing/2014/main" id="{4DA24EC4-01DD-0449-AD76-11B4409B0DAE}"/>
                  </a:ext>
                </a:extLst>
              </p:cNvPr>
              <p:cNvPicPr>
                <a:picLocks noChangeAspect="1"/>
              </p:cNvPicPr>
              <p:nvPr/>
            </p:nvPicPr>
            <p:blipFill>
              <a:blip r:embed="rId9"/>
              <a:stretch>
                <a:fillRect/>
              </a:stretch>
            </p:blipFill>
            <p:spPr>
              <a:xfrm>
                <a:off x="7223031" y="1724368"/>
                <a:ext cx="847382" cy="847382"/>
              </a:xfrm>
              <a:prstGeom prst="rect">
                <a:avLst/>
              </a:prstGeom>
            </p:spPr>
          </p:pic>
          <p:pic>
            <p:nvPicPr>
              <p:cNvPr id="15" name="Graphic 14">
                <a:extLst>
                  <a:ext uri="{FF2B5EF4-FFF2-40B4-BE49-F238E27FC236}">
                    <a16:creationId xmlns:a16="http://schemas.microsoft.com/office/drawing/2014/main" id="{A65477F8-B833-1E46-A6DA-3A6AC82E2C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3433" y="1837613"/>
                <a:ext cx="723266" cy="723266"/>
              </a:xfrm>
              <a:prstGeom prst="rect">
                <a:avLst/>
              </a:prstGeom>
            </p:spPr>
          </p:pic>
          <p:pic>
            <p:nvPicPr>
              <p:cNvPr id="31" name="Picture 30">
                <a:extLst>
                  <a:ext uri="{FF2B5EF4-FFF2-40B4-BE49-F238E27FC236}">
                    <a16:creationId xmlns:a16="http://schemas.microsoft.com/office/drawing/2014/main" id="{0CC9EC6C-63FC-9244-8DA5-CD5F162D054C}"/>
                  </a:ext>
                </a:extLst>
              </p:cNvPr>
              <p:cNvPicPr>
                <a:picLocks noChangeAspect="1"/>
              </p:cNvPicPr>
              <p:nvPr/>
            </p:nvPicPr>
            <p:blipFill>
              <a:blip r:embed="rId8"/>
              <a:stretch>
                <a:fillRect/>
              </a:stretch>
            </p:blipFill>
            <p:spPr>
              <a:xfrm>
                <a:off x="5657568" y="3151202"/>
                <a:ext cx="579131" cy="579131"/>
              </a:xfrm>
              <a:prstGeom prst="rect">
                <a:avLst/>
              </a:prstGeom>
            </p:spPr>
          </p:pic>
          <p:cxnSp>
            <p:nvCxnSpPr>
              <p:cNvPr id="32" name="Straight Arrow Connector 31">
                <a:extLst>
                  <a:ext uri="{FF2B5EF4-FFF2-40B4-BE49-F238E27FC236}">
                    <a16:creationId xmlns:a16="http://schemas.microsoft.com/office/drawing/2014/main" id="{2269CB26-5848-9644-9FFA-83AA0599E125}"/>
                  </a:ext>
                </a:extLst>
              </p:cNvPr>
              <p:cNvCxnSpPr/>
              <p:nvPr/>
            </p:nvCxnSpPr>
            <p:spPr>
              <a:xfrm>
                <a:off x="5947133" y="2680855"/>
                <a:ext cx="0" cy="3638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AE5CDE7-303F-FE41-9CEE-8B825F2E3C57}"/>
                  </a:ext>
                </a:extLst>
              </p:cNvPr>
              <p:cNvSpPr txBox="1"/>
              <p:nvPr/>
            </p:nvSpPr>
            <p:spPr>
              <a:xfrm>
                <a:off x="5151800" y="2724285"/>
                <a:ext cx="723266" cy="281442"/>
              </a:xfrm>
              <a:prstGeom prst="rect">
                <a:avLst/>
              </a:prstGeom>
              <a:noFill/>
            </p:spPr>
            <p:txBody>
              <a:bodyPr wrap="square" rtlCol="0">
                <a:spAutoFit/>
              </a:bodyPr>
              <a:lstStyle/>
              <a:p>
                <a:r>
                  <a:rPr lang="en-US" sz="1000" dirty="0"/>
                  <a:t>Similar</a:t>
                </a:r>
              </a:p>
            </p:txBody>
          </p:sp>
          <p:cxnSp>
            <p:nvCxnSpPr>
              <p:cNvPr id="35" name="Straight Arrow Connector 34">
                <a:extLst>
                  <a:ext uri="{FF2B5EF4-FFF2-40B4-BE49-F238E27FC236}">
                    <a16:creationId xmlns:a16="http://schemas.microsoft.com/office/drawing/2014/main" id="{016CAF7A-7CE4-024B-BC09-4CF98B6AD53D}"/>
                  </a:ext>
                </a:extLst>
              </p:cNvPr>
              <p:cNvCxnSpPr>
                <a:stCxn id="13" idx="1"/>
              </p:cNvCxnSpPr>
              <p:nvPr/>
            </p:nvCxnSpPr>
            <p:spPr>
              <a:xfrm flipH="1">
                <a:off x="6369627" y="2148059"/>
                <a:ext cx="853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0C24E40-53A4-DA4E-8B7E-AF7499CC18E6}"/>
                  </a:ext>
                </a:extLst>
              </p:cNvPr>
              <p:cNvSpPr txBox="1"/>
              <p:nvPr/>
            </p:nvSpPr>
            <p:spPr>
              <a:xfrm>
                <a:off x="6499765" y="1756257"/>
                <a:ext cx="723266" cy="281442"/>
              </a:xfrm>
              <a:prstGeom prst="rect">
                <a:avLst/>
              </a:prstGeom>
              <a:noFill/>
            </p:spPr>
            <p:txBody>
              <a:bodyPr wrap="square" rtlCol="0">
                <a:spAutoFit/>
              </a:bodyPr>
              <a:lstStyle/>
              <a:p>
                <a:r>
                  <a:rPr lang="en-US" sz="1000" dirty="0"/>
                  <a:t>Bought</a:t>
                </a:r>
              </a:p>
            </p:txBody>
          </p:sp>
          <p:cxnSp>
            <p:nvCxnSpPr>
              <p:cNvPr id="38" name="Straight Arrow Connector 37">
                <a:extLst>
                  <a:ext uri="{FF2B5EF4-FFF2-40B4-BE49-F238E27FC236}">
                    <a16:creationId xmlns:a16="http://schemas.microsoft.com/office/drawing/2014/main" id="{6552EA9A-1B11-5B4D-B6A2-9E6B5C0AC061}"/>
                  </a:ext>
                </a:extLst>
              </p:cNvPr>
              <p:cNvCxnSpPr/>
              <p:nvPr/>
            </p:nvCxnSpPr>
            <p:spPr>
              <a:xfrm flipV="1">
                <a:off x="6369627" y="2724285"/>
                <a:ext cx="1163782" cy="79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9C40071-CA5A-FC49-9BC0-13D77606ED2D}"/>
                  </a:ext>
                </a:extLst>
              </p:cNvPr>
              <p:cNvSpPr txBox="1"/>
              <p:nvPr/>
            </p:nvSpPr>
            <p:spPr>
              <a:xfrm>
                <a:off x="6902985" y="3183215"/>
                <a:ext cx="1260848" cy="461665"/>
              </a:xfrm>
              <a:prstGeom prst="rect">
                <a:avLst/>
              </a:prstGeom>
              <a:noFill/>
            </p:spPr>
            <p:txBody>
              <a:bodyPr wrap="square" rtlCol="0">
                <a:spAutoFit/>
              </a:bodyPr>
              <a:lstStyle/>
              <a:p>
                <a:r>
                  <a:rPr lang="en-US" sz="1000" dirty="0"/>
                  <a:t>Recommended to</a:t>
                </a:r>
              </a:p>
            </p:txBody>
          </p:sp>
        </p:grpSp>
        <p:sp>
          <p:nvSpPr>
            <p:cNvPr id="41" name="TextBox 40">
              <a:extLst>
                <a:ext uri="{FF2B5EF4-FFF2-40B4-BE49-F238E27FC236}">
                  <a16:creationId xmlns:a16="http://schemas.microsoft.com/office/drawing/2014/main" id="{B9E8A390-5356-C84D-A6C8-C8B929702FB2}"/>
                </a:ext>
              </a:extLst>
            </p:cNvPr>
            <p:cNvSpPr txBox="1"/>
            <p:nvPr/>
          </p:nvSpPr>
          <p:spPr>
            <a:xfrm>
              <a:off x="6696638" y="3857158"/>
              <a:ext cx="1923796" cy="646331"/>
            </a:xfrm>
            <a:prstGeom prst="rect">
              <a:avLst/>
            </a:prstGeom>
            <a:noFill/>
          </p:spPr>
          <p:txBody>
            <a:bodyPr wrap="square" rtlCol="0">
              <a:spAutoFit/>
            </a:bodyPr>
            <a:lstStyle/>
            <a:p>
              <a:pPr algn="ctr"/>
              <a:r>
                <a:rPr lang="en-US" sz="1200" b="1" dirty="0"/>
                <a:t>Content-based Filtering</a:t>
              </a:r>
            </a:p>
            <a:p>
              <a:pPr algn="ctr"/>
              <a:r>
                <a:rPr lang="en-US" sz="1200" b="1" dirty="0"/>
                <a:t>(e.g., Cosine-similarities)</a:t>
              </a:r>
            </a:p>
          </p:txBody>
        </p:sp>
        <p:grpSp>
          <p:nvGrpSpPr>
            <p:cNvPr id="49" name="Group 48">
              <a:extLst>
                <a:ext uri="{FF2B5EF4-FFF2-40B4-BE49-F238E27FC236}">
                  <a16:creationId xmlns:a16="http://schemas.microsoft.com/office/drawing/2014/main" id="{2782A154-8EA6-1848-BD33-04B35C751D88}"/>
                </a:ext>
              </a:extLst>
            </p:cNvPr>
            <p:cNvGrpSpPr/>
            <p:nvPr/>
          </p:nvGrpSpPr>
          <p:grpSpPr>
            <a:xfrm>
              <a:off x="3257227" y="834123"/>
              <a:ext cx="2881661" cy="2820212"/>
              <a:chOff x="3196645" y="1100129"/>
              <a:chExt cx="3017987" cy="2953630"/>
            </a:xfrm>
          </p:grpSpPr>
          <p:cxnSp>
            <p:nvCxnSpPr>
              <p:cNvPr id="46" name="Straight Arrow Connector 45">
                <a:extLst>
                  <a:ext uri="{FF2B5EF4-FFF2-40B4-BE49-F238E27FC236}">
                    <a16:creationId xmlns:a16="http://schemas.microsoft.com/office/drawing/2014/main" id="{DA1C66C2-E1E9-BA4A-9A7B-4D0DD13A551E}"/>
                  </a:ext>
                </a:extLst>
              </p:cNvPr>
              <p:cNvCxnSpPr/>
              <p:nvPr/>
            </p:nvCxnSpPr>
            <p:spPr>
              <a:xfrm>
                <a:off x="3403023" y="2600216"/>
                <a:ext cx="233795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CF90D3E-43EE-D743-B8F6-F0FDB14B1C25}"/>
                  </a:ext>
                </a:extLst>
              </p:cNvPr>
              <p:cNvCxnSpPr/>
              <p:nvPr/>
            </p:nvCxnSpPr>
            <p:spPr>
              <a:xfrm>
                <a:off x="4572000" y="1475840"/>
                <a:ext cx="0" cy="22960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FD6166E1-8EFD-BE4C-BCF9-E3C04A3BF5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7003" y="1937260"/>
                <a:ext cx="354315" cy="354315"/>
              </a:xfrm>
              <a:prstGeom prst="rect">
                <a:avLst/>
              </a:prstGeom>
            </p:spPr>
          </p:pic>
          <p:pic>
            <p:nvPicPr>
              <p:cNvPr id="51" name="Graphic 50">
                <a:extLst>
                  <a:ext uri="{FF2B5EF4-FFF2-40B4-BE49-F238E27FC236}">
                    <a16:creationId xmlns:a16="http://schemas.microsoft.com/office/drawing/2014/main" id="{4AE9A8AE-7F6A-8F49-B673-536E0ACB7E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02342" y="3113315"/>
                <a:ext cx="506656" cy="506656"/>
              </a:xfrm>
              <a:prstGeom prst="rect">
                <a:avLst/>
              </a:prstGeom>
            </p:spPr>
          </p:pic>
          <p:pic>
            <p:nvPicPr>
              <p:cNvPr id="52" name="Picture 51">
                <a:extLst>
                  <a:ext uri="{FF2B5EF4-FFF2-40B4-BE49-F238E27FC236}">
                    <a16:creationId xmlns:a16="http://schemas.microsoft.com/office/drawing/2014/main" id="{113A3D19-0CD6-064F-A9C2-2814FBB3D007}"/>
                  </a:ext>
                </a:extLst>
              </p:cNvPr>
              <p:cNvPicPr>
                <a:picLocks noChangeAspect="1"/>
              </p:cNvPicPr>
              <p:nvPr/>
            </p:nvPicPr>
            <p:blipFill>
              <a:blip r:embed="rId8"/>
              <a:stretch>
                <a:fillRect/>
              </a:stretch>
            </p:blipFill>
            <p:spPr>
              <a:xfrm>
                <a:off x="4626303" y="1956572"/>
                <a:ext cx="359928" cy="359928"/>
              </a:xfrm>
              <a:prstGeom prst="rect">
                <a:avLst/>
              </a:prstGeom>
            </p:spPr>
          </p:pic>
          <p:pic>
            <p:nvPicPr>
              <p:cNvPr id="53" name="Graphic 52">
                <a:extLst>
                  <a:ext uri="{FF2B5EF4-FFF2-40B4-BE49-F238E27FC236}">
                    <a16:creationId xmlns:a16="http://schemas.microsoft.com/office/drawing/2014/main" id="{75B6B773-4489-A545-A3FB-648E66044C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7997" y="2846437"/>
                <a:ext cx="462191" cy="462191"/>
              </a:xfrm>
              <a:prstGeom prst="rect">
                <a:avLst/>
              </a:prstGeom>
            </p:spPr>
          </p:pic>
          <p:pic>
            <p:nvPicPr>
              <p:cNvPr id="54" name="Picture 53">
                <a:extLst>
                  <a:ext uri="{FF2B5EF4-FFF2-40B4-BE49-F238E27FC236}">
                    <a16:creationId xmlns:a16="http://schemas.microsoft.com/office/drawing/2014/main" id="{4C7DFFB2-769A-F54F-B536-BAD4BFC68935}"/>
                  </a:ext>
                </a:extLst>
              </p:cNvPr>
              <p:cNvPicPr>
                <a:picLocks noChangeAspect="1"/>
              </p:cNvPicPr>
              <p:nvPr/>
            </p:nvPicPr>
            <p:blipFill>
              <a:blip r:embed="rId11"/>
              <a:stretch>
                <a:fillRect/>
              </a:stretch>
            </p:blipFill>
            <p:spPr>
              <a:xfrm flipH="1">
                <a:off x="3973424" y="2724552"/>
                <a:ext cx="431095" cy="431095"/>
              </a:xfrm>
              <a:prstGeom prst="rect">
                <a:avLst/>
              </a:prstGeom>
            </p:spPr>
          </p:pic>
          <p:pic>
            <p:nvPicPr>
              <p:cNvPr id="55" name="Picture 54">
                <a:extLst>
                  <a:ext uri="{FF2B5EF4-FFF2-40B4-BE49-F238E27FC236}">
                    <a16:creationId xmlns:a16="http://schemas.microsoft.com/office/drawing/2014/main" id="{7CF1B29B-E809-6947-95E7-8928647ABB4A}"/>
                  </a:ext>
                </a:extLst>
              </p:cNvPr>
              <p:cNvPicPr>
                <a:picLocks noChangeAspect="1"/>
              </p:cNvPicPr>
              <p:nvPr/>
            </p:nvPicPr>
            <p:blipFill>
              <a:blip r:embed="rId12"/>
              <a:stretch>
                <a:fillRect/>
              </a:stretch>
            </p:blipFill>
            <p:spPr>
              <a:xfrm>
                <a:off x="5325664" y="1971558"/>
                <a:ext cx="308867" cy="308867"/>
              </a:xfrm>
              <a:prstGeom prst="rect">
                <a:avLst/>
              </a:prstGeom>
            </p:spPr>
          </p:pic>
          <p:pic>
            <p:nvPicPr>
              <p:cNvPr id="56" name="Picture 55">
                <a:extLst>
                  <a:ext uri="{FF2B5EF4-FFF2-40B4-BE49-F238E27FC236}">
                    <a16:creationId xmlns:a16="http://schemas.microsoft.com/office/drawing/2014/main" id="{7E1F3B4F-8376-B642-87C6-D64D8A68493F}"/>
                  </a:ext>
                </a:extLst>
              </p:cNvPr>
              <p:cNvPicPr>
                <a:picLocks noChangeAspect="1"/>
              </p:cNvPicPr>
              <p:nvPr/>
            </p:nvPicPr>
            <p:blipFill>
              <a:blip r:embed="rId9"/>
              <a:stretch>
                <a:fillRect/>
              </a:stretch>
            </p:blipFill>
            <p:spPr>
              <a:xfrm>
                <a:off x="4562510" y="2608263"/>
                <a:ext cx="417489" cy="417489"/>
              </a:xfrm>
              <a:prstGeom prst="rect">
                <a:avLst/>
              </a:prstGeom>
            </p:spPr>
          </p:pic>
          <p:sp>
            <p:nvSpPr>
              <p:cNvPr id="57" name="TextBox 56">
                <a:extLst>
                  <a:ext uri="{FF2B5EF4-FFF2-40B4-BE49-F238E27FC236}">
                    <a16:creationId xmlns:a16="http://schemas.microsoft.com/office/drawing/2014/main" id="{30BDEED5-AE82-234B-B4B6-B4CB013BCEAF}"/>
                  </a:ext>
                </a:extLst>
              </p:cNvPr>
              <p:cNvSpPr txBox="1"/>
              <p:nvPr/>
            </p:nvSpPr>
            <p:spPr>
              <a:xfrm>
                <a:off x="3196645" y="2681365"/>
                <a:ext cx="619867" cy="419038"/>
              </a:xfrm>
              <a:prstGeom prst="rect">
                <a:avLst/>
              </a:prstGeom>
              <a:noFill/>
            </p:spPr>
            <p:txBody>
              <a:bodyPr wrap="square" rtlCol="0">
                <a:spAutoFit/>
              </a:bodyPr>
              <a:lstStyle/>
              <a:p>
                <a:r>
                  <a:rPr lang="en-US" sz="1000" dirty="0"/>
                  <a:t>Smart Casual</a:t>
                </a:r>
              </a:p>
            </p:txBody>
          </p:sp>
          <p:sp>
            <p:nvSpPr>
              <p:cNvPr id="58" name="TextBox 57">
                <a:extLst>
                  <a:ext uri="{FF2B5EF4-FFF2-40B4-BE49-F238E27FC236}">
                    <a16:creationId xmlns:a16="http://schemas.microsoft.com/office/drawing/2014/main" id="{324BD177-796B-2C45-A23F-55C9E9C8ECCF}"/>
                  </a:ext>
                </a:extLst>
              </p:cNvPr>
              <p:cNvSpPr txBox="1"/>
              <p:nvPr/>
            </p:nvSpPr>
            <p:spPr>
              <a:xfrm>
                <a:off x="5594765" y="2316501"/>
                <a:ext cx="619867" cy="257869"/>
              </a:xfrm>
              <a:prstGeom prst="rect">
                <a:avLst/>
              </a:prstGeom>
              <a:noFill/>
            </p:spPr>
            <p:txBody>
              <a:bodyPr wrap="square" rtlCol="0">
                <a:spAutoFit/>
              </a:bodyPr>
              <a:lstStyle/>
              <a:p>
                <a:r>
                  <a:rPr lang="en-US" sz="1000" dirty="0"/>
                  <a:t>Casual</a:t>
                </a:r>
              </a:p>
            </p:txBody>
          </p:sp>
          <p:sp>
            <p:nvSpPr>
              <p:cNvPr id="59" name="TextBox 58">
                <a:extLst>
                  <a:ext uri="{FF2B5EF4-FFF2-40B4-BE49-F238E27FC236}">
                    <a16:creationId xmlns:a16="http://schemas.microsoft.com/office/drawing/2014/main" id="{37CD8526-7C17-094D-A5F0-6F9BB189F69E}"/>
                  </a:ext>
                </a:extLst>
              </p:cNvPr>
              <p:cNvSpPr txBox="1"/>
              <p:nvPr/>
            </p:nvSpPr>
            <p:spPr>
              <a:xfrm>
                <a:off x="4094585" y="3634721"/>
                <a:ext cx="619867" cy="419038"/>
              </a:xfrm>
              <a:prstGeom prst="rect">
                <a:avLst/>
              </a:prstGeom>
              <a:noFill/>
            </p:spPr>
            <p:txBody>
              <a:bodyPr wrap="square" rtlCol="0">
                <a:spAutoFit/>
              </a:bodyPr>
              <a:lstStyle/>
              <a:p>
                <a:r>
                  <a:rPr lang="en-US" sz="1000" dirty="0"/>
                  <a:t>Two-piece</a:t>
                </a:r>
              </a:p>
            </p:txBody>
          </p:sp>
          <p:sp>
            <p:nvSpPr>
              <p:cNvPr id="60" name="TextBox 59">
                <a:extLst>
                  <a:ext uri="{FF2B5EF4-FFF2-40B4-BE49-F238E27FC236}">
                    <a16:creationId xmlns:a16="http://schemas.microsoft.com/office/drawing/2014/main" id="{0F85C881-0513-6043-B088-F009B3C1C8EF}"/>
                  </a:ext>
                </a:extLst>
              </p:cNvPr>
              <p:cNvSpPr txBox="1"/>
              <p:nvPr/>
            </p:nvSpPr>
            <p:spPr>
              <a:xfrm>
                <a:off x="4557106" y="1100129"/>
                <a:ext cx="619867" cy="419038"/>
              </a:xfrm>
              <a:prstGeom prst="rect">
                <a:avLst/>
              </a:prstGeom>
              <a:noFill/>
            </p:spPr>
            <p:txBody>
              <a:bodyPr wrap="square" rtlCol="0">
                <a:spAutoFit/>
              </a:bodyPr>
              <a:lstStyle/>
              <a:p>
                <a:r>
                  <a:rPr lang="en-US" sz="1000" dirty="0"/>
                  <a:t>One-piece</a:t>
                </a:r>
              </a:p>
            </p:txBody>
          </p:sp>
        </p:grpSp>
        <p:sp>
          <p:nvSpPr>
            <p:cNvPr id="62" name="TextBox 61">
              <a:extLst>
                <a:ext uri="{FF2B5EF4-FFF2-40B4-BE49-F238E27FC236}">
                  <a16:creationId xmlns:a16="http://schemas.microsoft.com/office/drawing/2014/main" id="{29369ED6-8D23-2C40-98A8-C618F11CA28E}"/>
                </a:ext>
              </a:extLst>
            </p:cNvPr>
            <p:cNvSpPr txBox="1"/>
            <p:nvPr/>
          </p:nvSpPr>
          <p:spPr>
            <a:xfrm>
              <a:off x="2895331" y="3859904"/>
              <a:ext cx="3243557" cy="646331"/>
            </a:xfrm>
            <a:prstGeom prst="rect">
              <a:avLst/>
            </a:prstGeom>
            <a:noFill/>
          </p:spPr>
          <p:txBody>
            <a:bodyPr wrap="square" rtlCol="0">
              <a:spAutoFit/>
            </a:bodyPr>
            <a:lstStyle/>
            <a:p>
              <a:pPr algn="ctr"/>
              <a:r>
                <a:rPr lang="en-US" sz="1200" b="1" dirty="0"/>
                <a:t>Model-based </a:t>
              </a:r>
            </a:p>
            <a:p>
              <a:pPr algn="ctr"/>
              <a:r>
                <a:rPr lang="en-US" sz="1200" b="1" dirty="0"/>
                <a:t>Collaborative Filtering</a:t>
              </a:r>
            </a:p>
            <a:p>
              <a:pPr algn="ctr"/>
              <a:r>
                <a:rPr lang="en-US" sz="1200" b="1" dirty="0"/>
                <a:t>(e.g., Matrix Factorization)</a:t>
              </a:r>
            </a:p>
          </p:txBody>
        </p:sp>
        <p:sp>
          <p:nvSpPr>
            <p:cNvPr id="69" name="Oval 68">
              <a:extLst>
                <a:ext uri="{FF2B5EF4-FFF2-40B4-BE49-F238E27FC236}">
                  <a16:creationId xmlns:a16="http://schemas.microsoft.com/office/drawing/2014/main" id="{6C9D1112-2CB2-F842-9EBA-DFA8AD2E6E0E}"/>
                </a:ext>
              </a:extLst>
            </p:cNvPr>
            <p:cNvSpPr/>
            <p:nvPr/>
          </p:nvSpPr>
          <p:spPr>
            <a:xfrm>
              <a:off x="3197970" y="902563"/>
              <a:ext cx="2772738" cy="2840843"/>
            </a:xfrm>
            <a:prstGeom prst="ellipse">
              <a:avLst/>
            </a:prstGeom>
            <a:solidFill>
              <a:srgbClr val="FF8800">
                <a:alpha val="128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1C44A66-C9DD-D443-A995-1CCA6EE81AB1}"/>
                </a:ext>
              </a:extLst>
            </p:cNvPr>
            <p:cNvSpPr/>
            <p:nvPr/>
          </p:nvSpPr>
          <p:spPr>
            <a:xfrm>
              <a:off x="119898" y="902563"/>
              <a:ext cx="2772738" cy="2840843"/>
            </a:xfrm>
            <a:prstGeom prst="ellipse">
              <a:avLst/>
            </a:prstGeom>
            <a:solidFill>
              <a:srgbClr val="FF8800">
                <a:alpha val="128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TextBox 62">
            <a:extLst>
              <a:ext uri="{FF2B5EF4-FFF2-40B4-BE49-F238E27FC236}">
                <a16:creationId xmlns:a16="http://schemas.microsoft.com/office/drawing/2014/main" id="{CA1FAD19-FF55-5F4C-956E-AA22057AC8F4}"/>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FF8800"/>
                </a:solidFill>
                <a:latin typeface="Arial" panose="020B0604020202020204" pitchFamily="34" charset="0"/>
                <a:cs typeface="Arial" panose="020B0604020202020204" pitchFamily="34" charset="0"/>
              </a:rPr>
              <a:t>BACKGROUND</a:t>
            </a:r>
            <a:r>
              <a:rPr lang="en-US" sz="1050" b="1" dirty="0">
                <a:solidFill>
                  <a:srgbClr val="97A6C2"/>
                </a:solidFill>
                <a:latin typeface="Arial" panose="020B0604020202020204" pitchFamily="34" charset="0"/>
                <a:cs typeface="Arial" panose="020B0604020202020204" pitchFamily="34" charset="0"/>
              </a:rPr>
              <a:t>     KEY PROBLEMS     BUSINESS UNDERSTANDING</a:t>
            </a:r>
            <a:endParaRPr lang="en-US" sz="1050" dirty="0">
              <a:solidFill>
                <a:srgbClr val="FF88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3310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Data Sparsity</a:t>
            </a:r>
          </a:p>
        </p:txBody>
      </p:sp>
      <p:pic>
        <p:nvPicPr>
          <p:cNvPr id="14" name="Picture 13">
            <a:extLst>
              <a:ext uri="{FF2B5EF4-FFF2-40B4-BE49-F238E27FC236}">
                <a16:creationId xmlns:a16="http://schemas.microsoft.com/office/drawing/2014/main" id="{59BE3954-44D1-284C-973F-B2FDDA0915E5}"/>
              </a:ext>
            </a:extLst>
          </p:cNvPr>
          <p:cNvPicPr>
            <a:picLocks noChangeAspect="1"/>
          </p:cNvPicPr>
          <p:nvPr/>
        </p:nvPicPr>
        <p:blipFill>
          <a:blip r:embed="rId3"/>
          <a:stretch>
            <a:fillRect/>
          </a:stretch>
        </p:blipFill>
        <p:spPr>
          <a:xfrm>
            <a:off x="8257094" y="0"/>
            <a:ext cx="886906" cy="59942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26B703B-EA68-6248-A122-A76D65E45EAB}"/>
                  </a:ext>
                </a:extLst>
              </p:cNvPr>
              <p:cNvSpPr txBox="1"/>
              <p:nvPr/>
            </p:nvSpPr>
            <p:spPr>
              <a:xfrm>
                <a:off x="4572000" y="1165330"/>
                <a:ext cx="4381084" cy="3199274"/>
              </a:xfrm>
              <a:prstGeom prst="rect">
                <a:avLst/>
              </a:prstGeom>
              <a:noFill/>
            </p:spPr>
            <p:txBody>
              <a:bodyPr wrap="square" rtlCol="0">
                <a:spAutoFit/>
              </a:bodyPr>
              <a:lstStyle/>
              <a:p>
                <a:pPr marL="285750" indent="-285750">
                  <a:buFont typeface="Arial" panose="020B0604020202020204" pitchFamily="34" charset="0"/>
                  <a:buChar char="•"/>
                </a:pPr>
                <a:r>
                  <a:rPr lang="en-US" dirty="0"/>
                  <a:t>Real world dataset including explicit ratings given by users on an e-commerce platform</a:t>
                </a:r>
              </a:p>
              <a:p>
                <a:endParaRPr lang="en-US" dirty="0"/>
              </a:p>
              <a:p>
                <a:pPr marL="541337" indent="-285750">
                  <a:buFont typeface="Wingdings" pitchFamily="2" charset="2"/>
                  <a:buChar char="Ø"/>
                </a:pPr>
                <a:r>
                  <a:rPr lang="en-US" dirty="0"/>
                  <a:t>Large number of users/items but few user ratings</a:t>
                </a:r>
              </a:p>
              <a:p>
                <a:pPr marL="541337" indent="-285750">
                  <a:buFont typeface="Wingdings" pitchFamily="2" charset="2"/>
                  <a:buChar char="Ø"/>
                </a:pPr>
                <a:endParaRPr lang="en-US" dirty="0"/>
              </a:p>
              <a:p>
                <a:pPr marL="285750" indent="-285750">
                  <a:buFont typeface="Arial" panose="020B0604020202020204" pitchFamily="34" charset="0"/>
                  <a:buChar char="•"/>
                </a:pPr>
                <a:r>
                  <a:rPr lang="en-US" dirty="0"/>
                  <a:t>Affects </a:t>
                </a:r>
                <a:r>
                  <a:rPr lang="en-US" b="1" i="1" dirty="0"/>
                  <a:t>Collaborative Filtering</a:t>
                </a:r>
                <a:r>
                  <a:rPr lang="en-US" b="1" dirty="0"/>
                  <a:t> </a:t>
                </a:r>
                <a:r>
                  <a:rPr lang="en-US" dirty="0"/>
                  <a:t>approaches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Sparsity is denoted by as ratio of empty and total available user-item entries (ratings):</a:t>
                </a:r>
              </a:p>
              <a:p>
                <a:pPr marL="285750" indent="-285750">
                  <a:buFont typeface="Arial" panose="020B0604020202020204" pitchFamily="34" charset="0"/>
                  <a:buChar char="•"/>
                </a:pPr>
                <a:endParaRPr lang="en-US" dirty="0"/>
              </a:p>
              <a:p>
                <a:pPr marL="498475" indent="-285750">
                  <a:buFont typeface="Wingdings" pitchFamily="2" charset="2"/>
                  <a:buChar char="Ø"/>
                </a:pPr>
                <a:r>
                  <a:rPr lang="en-US" b="1" dirty="0"/>
                  <a:t>Sparsity = </a:t>
                </a:r>
                <a14:m>
                  <m:oMath xmlns:m="http://schemas.openxmlformats.org/officeDocument/2006/math">
                    <m:r>
                      <a:rPr lang="en-US" b="1" i="1" smtClean="0">
                        <a:latin typeface="Cambria Math" panose="02040503050406030204" pitchFamily="18" charset="0"/>
                      </a:rPr>
                      <m:t>𝟏</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𝑹</m:t>
                        </m:r>
                      </m:num>
                      <m:den>
                        <m:r>
                          <a:rPr lang="en-US" b="1" i="1" smtClean="0">
                            <a:latin typeface="Cambria Math" panose="02040503050406030204" pitchFamily="18" charset="0"/>
                          </a:rPr>
                          <m:t>𝑼</m:t>
                        </m:r>
                        <m:r>
                          <a:rPr lang="en-US" b="1" i="1" smtClean="0">
                            <a:latin typeface="Cambria Math" panose="02040503050406030204" pitchFamily="18" charset="0"/>
                          </a:rPr>
                          <m:t> ∗</m:t>
                        </m:r>
                        <m:r>
                          <a:rPr lang="en-US" b="1" i="1" smtClean="0">
                            <a:latin typeface="Cambria Math" panose="02040503050406030204" pitchFamily="18" charset="0"/>
                          </a:rPr>
                          <m:t>𝑰</m:t>
                        </m:r>
                      </m:den>
                    </m:f>
                  </m:oMath>
                </a14:m>
                <a:endParaRPr lang="en-US" b="1" dirty="0"/>
              </a:p>
              <a:p>
                <a:pPr marL="212725"/>
                <a:endParaRPr lang="en-US" dirty="0"/>
              </a:p>
              <a:p>
                <a:pPr marL="498475" indent="-285750">
                  <a:buFont typeface="Wingdings" pitchFamily="2" charset="2"/>
                  <a:buChar char="Ø"/>
                </a:pPr>
                <a:r>
                  <a:rPr lang="en-US" i="1" dirty="0"/>
                  <a:t>R</a:t>
                </a:r>
                <a:r>
                  <a:rPr lang="en-US" dirty="0"/>
                  <a:t> = ratings, </a:t>
                </a:r>
                <a:r>
                  <a:rPr lang="en-US" i="1" dirty="0"/>
                  <a:t>U </a:t>
                </a:r>
                <a:r>
                  <a:rPr lang="en-US" dirty="0"/>
                  <a:t>= # Users, </a:t>
                </a:r>
                <a:r>
                  <a:rPr lang="en-US" i="1" dirty="0"/>
                  <a:t>I </a:t>
                </a:r>
                <a:r>
                  <a:rPr lang="en-US" dirty="0"/>
                  <a:t>= # Items</a:t>
                </a:r>
              </a:p>
            </p:txBody>
          </p:sp>
        </mc:Choice>
        <mc:Fallback xmlns="">
          <p:sp>
            <p:nvSpPr>
              <p:cNvPr id="2" name="TextBox 1">
                <a:extLst>
                  <a:ext uri="{FF2B5EF4-FFF2-40B4-BE49-F238E27FC236}">
                    <a16:creationId xmlns:a16="http://schemas.microsoft.com/office/drawing/2014/main" id="{726B703B-EA68-6248-A122-A76D65E45EAB}"/>
                  </a:ext>
                </a:extLst>
              </p:cNvPr>
              <p:cNvSpPr txBox="1">
                <a:spLocks noRot="1" noChangeAspect="1" noMove="1" noResize="1" noEditPoints="1" noAdjustHandles="1" noChangeArrowheads="1" noChangeShapeType="1" noTextEdit="1"/>
              </p:cNvSpPr>
              <p:nvPr/>
            </p:nvSpPr>
            <p:spPr>
              <a:xfrm>
                <a:off x="4572000" y="1165330"/>
                <a:ext cx="4381084" cy="3199274"/>
              </a:xfrm>
              <a:prstGeom prst="rect">
                <a:avLst/>
              </a:prstGeom>
              <a:blipFill>
                <a:blip r:embed="rId4"/>
                <a:stretch>
                  <a:fillRect l="-289" t="-395" r="-289" b="-118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F3A2DCE-6079-544B-A469-8065C1293B2A}"/>
              </a:ext>
            </a:extLst>
          </p:cNvPr>
          <p:cNvGrpSpPr/>
          <p:nvPr/>
        </p:nvGrpSpPr>
        <p:grpSpPr>
          <a:xfrm>
            <a:off x="984592" y="1195388"/>
            <a:ext cx="2652460" cy="3169216"/>
            <a:chOff x="1030825" y="1357062"/>
            <a:chExt cx="2314804" cy="2765777"/>
          </a:xfrm>
        </p:grpSpPr>
        <p:pic>
          <p:nvPicPr>
            <p:cNvPr id="6" name="Picture 5">
              <a:extLst>
                <a:ext uri="{FF2B5EF4-FFF2-40B4-BE49-F238E27FC236}">
                  <a16:creationId xmlns:a16="http://schemas.microsoft.com/office/drawing/2014/main" id="{D6AADAE8-2855-2643-8426-61A3569821EC}"/>
                </a:ext>
              </a:extLst>
            </p:cNvPr>
            <p:cNvPicPr>
              <a:picLocks noChangeAspect="1"/>
            </p:cNvPicPr>
            <p:nvPr/>
          </p:nvPicPr>
          <p:blipFill rotWithShape="1">
            <a:blip r:embed="rId5"/>
            <a:srcRect r="60633"/>
            <a:stretch/>
          </p:blipFill>
          <p:spPr>
            <a:xfrm>
              <a:off x="1030825" y="1357062"/>
              <a:ext cx="2314804" cy="2765777"/>
            </a:xfrm>
            <a:prstGeom prst="rect">
              <a:avLst/>
            </a:prstGeom>
          </p:spPr>
        </p:pic>
        <p:sp>
          <p:nvSpPr>
            <p:cNvPr id="3" name="TextBox 2">
              <a:extLst>
                <a:ext uri="{FF2B5EF4-FFF2-40B4-BE49-F238E27FC236}">
                  <a16:creationId xmlns:a16="http://schemas.microsoft.com/office/drawing/2014/main" id="{D44F83E6-226C-5E44-91FE-9E1A32B9198A}"/>
                </a:ext>
              </a:extLst>
            </p:cNvPr>
            <p:cNvSpPr txBox="1"/>
            <p:nvPr/>
          </p:nvSpPr>
          <p:spPr>
            <a:xfrm>
              <a:off x="1448656" y="2131101"/>
              <a:ext cx="359595" cy="307777"/>
            </a:xfrm>
            <a:prstGeom prst="rect">
              <a:avLst/>
            </a:prstGeom>
            <a:noFill/>
          </p:spPr>
          <p:txBody>
            <a:bodyPr wrap="square" rtlCol="0">
              <a:spAutoFit/>
            </a:bodyPr>
            <a:lstStyle/>
            <a:p>
              <a:pPr algn="ctr"/>
              <a:r>
                <a:rPr lang="en-US" dirty="0"/>
                <a:t>?</a:t>
              </a:r>
            </a:p>
          </p:txBody>
        </p:sp>
        <p:sp>
          <p:nvSpPr>
            <p:cNvPr id="9" name="TextBox 8">
              <a:extLst>
                <a:ext uri="{FF2B5EF4-FFF2-40B4-BE49-F238E27FC236}">
                  <a16:creationId xmlns:a16="http://schemas.microsoft.com/office/drawing/2014/main" id="{E789FD17-1093-2649-B326-355BB9349D3B}"/>
                </a:ext>
              </a:extLst>
            </p:cNvPr>
            <p:cNvSpPr txBox="1"/>
            <p:nvPr/>
          </p:nvSpPr>
          <p:spPr>
            <a:xfrm>
              <a:off x="1828632" y="2516291"/>
              <a:ext cx="359595" cy="307777"/>
            </a:xfrm>
            <a:prstGeom prst="rect">
              <a:avLst/>
            </a:prstGeom>
            <a:noFill/>
          </p:spPr>
          <p:txBody>
            <a:bodyPr wrap="square" rtlCol="0">
              <a:spAutoFit/>
            </a:bodyPr>
            <a:lstStyle/>
            <a:p>
              <a:pPr algn="ctr"/>
              <a:r>
                <a:rPr lang="en-US" dirty="0"/>
                <a:t>?</a:t>
              </a:r>
            </a:p>
          </p:txBody>
        </p:sp>
        <p:sp>
          <p:nvSpPr>
            <p:cNvPr id="10" name="TextBox 9">
              <a:extLst>
                <a:ext uri="{FF2B5EF4-FFF2-40B4-BE49-F238E27FC236}">
                  <a16:creationId xmlns:a16="http://schemas.microsoft.com/office/drawing/2014/main" id="{F5185CE3-84BE-9C4B-A5A3-CBAD5E1FB415}"/>
                </a:ext>
              </a:extLst>
            </p:cNvPr>
            <p:cNvSpPr txBox="1"/>
            <p:nvPr/>
          </p:nvSpPr>
          <p:spPr>
            <a:xfrm>
              <a:off x="1469037" y="2888736"/>
              <a:ext cx="359595" cy="307777"/>
            </a:xfrm>
            <a:prstGeom prst="rect">
              <a:avLst/>
            </a:prstGeom>
            <a:noFill/>
          </p:spPr>
          <p:txBody>
            <a:bodyPr wrap="square" rtlCol="0">
              <a:spAutoFit/>
            </a:bodyPr>
            <a:lstStyle/>
            <a:p>
              <a:pPr algn="ctr"/>
              <a:r>
                <a:rPr lang="en-US" dirty="0"/>
                <a:t>?</a:t>
              </a:r>
            </a:p>
          </p:txBody>
        </p:sp>
        <p:sp>
          <p:nvSpPr>
            <p:cNvPr id="13" name="TextBox 12">
              <a:extLst>
                <a:ext uri="{FF2B5EF4-FFF2-40B4-BE49-F238E27FC236}">
                  <a16:creationId xmlns:a16="http://schemas.microsoft.com/office/drawing/2014/main" id="{9D733BF8-537F-594B-B4AE-3AD41B039027}"/>
                </a:ext>
              </a:extLst>
            </p:cNvPr>
            <p:cNvSpPr txBox="1"/>
            <p:nvPr/>
          </p:nvSpPr>
          <p:spPr>
            <a:xfrm>
              <a:off x="1453458" y="3269191"/>
              <a:ext cx="359595" cy="307777"/>
            </a:xfrm>
            <a:prstGeom prst="rect">
              <a:avLst/>
            </a:prstGeom>
            <a:noFill/>
          </p:spPr>
          <p:txBody>
            <a:bodyPr wrap="square" rtlCol="0">
              <a:spAutoFit/>
            </a:bodyPr>
            <a:lstStyle/>
            <a:p>
              <a:pPr algn="ctr"/>
              <a:r>
                <a:rPr lang="en-US" dirty="0"/>
                <a:t>?</a:t>
              </a:r>
            </a:p>
          </p:txBody>
        </p:sp>
        <p:sp>
          <p:nvSpPr>
            <p:cNvPr id="15" name="TextBox 14">
              <a:extLst>
                <a:ext uri="{FF2B5EF4-FFF2-40B4-BE49-F238E27FC236}">
                  <a16:creationId xmlns:a16="http://schemas.microsoft.com/office/drawing/2014/main" id="{891BC7B5-53C4-2E45-835D-F57AAA25CEFD}"/>
                </a:ext>
              </a:extLst>
            </p:cNvPr>
            <p:cNvSpPr txBox="1"/>
            <p:nvPr/>
          </p:nvSpPr>
          <p:spPr>
            <a:xfrm>
              <a:off x="1818190" y="3269244"/>
              <a:ext cx="359595" cy="307777"/>
            </a:xfrm>
            <a:prstGeom prst="rect">
              <a:avLst/>
            </a:prstGeom>
            <a:noFill/>
          </p:spPr>
          <p:txBody>
            <a:bodyPr wrap="square" rtlCol="0">
              <a:spAutoFit/>
            </a:bodyPr>
            <a:lstStyle/>
            <a:p>
              <a:pPr algn="ctr"/>
              <a:r>
                <a:rPr lang="en-US" dirty="0"/>
                <a:t>?</a:t>
              </a:r>
            </a:p>
          </p:txBody>
        </p:sp>
        <p:sp>
          <p:nvSpPr>
            <p:cNvPr id="16" name="TextBox 15">
              <a:extLst>
                <a:ext uri="{FF2B5EF4-FFF2-40B4-BE49-F238E27FC236}">
                  <a16:creationId xmlns:a16="http://schemas.microsoft.com/office/drawing/2014/main" id="{BEF3F5FE-F9C5-7642-898A-7A104FEF0642}"/>
                </a:ext>
              </a:extLst>
            </p:cNvPr>
            <p:cNvSpPr txBox="1"/>
            <p:nvPr/>
          </p:nvSpPr>
          <p:spPr>
            <a:xfrm>
              <a:off x="2581909" y="3263043"/>
              <a:ext cx="359595" cy="307777"/>
            </a:xfrm>
            <a:prstGeom prst="rect">
              <a:avLst/>
            </a:prstGeom>
            <a:noFill/>
          </p:spPr>
          <p:txBody>
            <a:bodyPr wrap="square" rtlCol="0">
              <a:spAutoFit/>
            </a:bodyPr>
            <a:lstStyle/>
            <a:p>
              <a:pPr algn="ctr"/>
              <a:r>
                <a:rPr lang="en-US" dirty="0"/>
                <a:t>?</a:t>
              </a:r>
            </a:p>
          </p:txBody>
        </p:sp>
        <p:sp>
          <p:nvSpPr>
            <p:cNvPr id="17" name="TextBox 16">
              <a:extLst>
                <a:ext uri="{FF2B5EF4-FFF2-40B4-BE49-F238E27FC236}">
                  <a16:creationId xmlns:a16="http://schemas.microsoft.com/office/drawing/2014/main" id="{894678F7-26E9-C444-8896-F23E033DC720}"/>
                </a:ext>
              </a:extLst>
            </p:cNvPr>
            <p:cNvSpPr txBox="1"/>
            <p:nvPr/>
          </p:nvSpPr>
          <p:spPr>
            <a:xfrm>
              <a:off x="2941504" y="3257959"/>
              <a:ext cx="359595" cy="307777"/>
            </a:xfrm>
            <a:prstGeom prst="rect">
              <a:avLst/>
            </a:prstGeom>
            <a:noFill/>
          </p:spPr>
          <p:txBody>
            <a:bodyPr wrap="square" rtlCol="0">
              <a:spAutoFit/>
            </a:bodyPr>
            <a:lstStyle/>
            <a:p>
              <a:pPr algn="ctr"/>
              <a:r>
                <a:rPr lang="en-US" dirty="0"/>
                <a:t>?</a:t>
              </a:r>
            </a:p>
          </p:txBody>
        </p:sp>
        <p:sp>
          <p:nvSpPr>
            <p:cNvPr id="18" name="TextBox 17">
              <a:extLst>
                <a:ext uri="{FF2B5EF4-FFF2-40B4-BE49-F238E27FC236}">
                  <a16:creationId xmlns:a16="http://schemas.microsoft.com/office/drawing/2014/main" id="{238689F6-852F-0348-AD27-F2DBC8896A28}"/>
                </a:ext>
              </a:extLst>
            </p:cNvPr>
            <p:cNvSpPr txBox="1"/>
            <p:nvPr/>
          </p:nvSpPr>
          <p:spPr>
            <a:xfrm>
              <a:off x="2206735" y="2888736"/>
              <a:ext cx="359595" cy="307777"/>
            </a:xfrm>
            <a:prstGeom prst="rect">
              <a:avLst/>
            </a:prstGeom>
            <a:noFill/>
          </p:spPr>
          <p:txBody>
            <a:bodyPr wrap="square" rtlCol="0">
              <a:spAutoFit/>
            </a:bodyPr>
            <a:lstStyle/>
            <a:p>
              <a:pPr algn="ctr"/>
              <a:r>
                <a:rPr lang="en-US" dirty="0"/>
                <a:t>?</a:t>
              </a:r>
            </a:p>
          </p:txBody>
        </p:sp>
        <p:sp>
          <p:nvSpPr>
            <p:cNvPr id="19" name="TextBox 18">
              <a:extLst>
                <a:ext uri="{FF2B5EF4-FFF2-40B4-BE49-F238E27FC236}">
                  <a16:creationId xmlns:a16="http://schemas.microsoft.com/office/drawing/2014/main" id="{9A64E560-C656-0148-9D95-8A427351D17D}"/>
                </a:ext>
              </a:extLst>
            </p:cNvPr>
            <p:cNvSpPr txBox="1"/>
            <p:nvPr/>
          </p:nvSpPr>
          <p:spPr>
            <a:xfrm>
              <a:off x="2561193" y="2883652"/>
              <a:ext cx="359595" cy="307777"/>
            </a:xfrm>
            <a:prstGeom prst="rect">
              <a:avLst/>
            </a:prstGeom>
            <a:noFill/>
          </p:spPr>
          <p:txBody>
            <a:bodyPr wrap="square" rtlCol="0">
              <a:spAutoFit/>
            </a:bodyPr>
            <a:lstStyle/>
            <a:p>
              <a:pPr algn="ctr"/>
              <a:r>
                <a:rPr lang="en-US" dirty="0"/>
                <a:t>?</a:t>
              </a:r>
            </a:p>
          </p:txBody>
        </p:sp>
        <p:sp>
          <p:nvSpPr>
            <p:cNvPr id="20" name="TextBox 19">
              <a:extLst>
                <a:ext uri="{FF2B5EF4-FFF2-40B4-BE49-F238E27FC236}">
                  <a16:creationId xmlns:a16="http://schemas.microsoft.com/office/drawing/2014/main" id="{281B8884-E8C8-5C42-91D5-EE54DEEDCAF4}"/>
                </a:ext>
              </a:extLst>
            </p:cNvPr>
            <p:cNvSpPr txBox="1"/>
            <p:nvPr/>
          </p:nvSpPr>
          <p:spPr>
            <a:xfrm>
              <a:off x="2206735" y="2515280"/>
              <a:ext cx="359595" cy="307777"/>
            </a:xfrm>
            <a:prstGeom prst="rect">
              <a:avLst/>
            </a:prstGeom>
            <a:noFill/>
          </p:spPr>
          <p:txBody>
            <a:bodyPr wrap="square" rtlCol="0">
              <a:spAutoFit/>
            </a:bodyPr>
            <a:lstStyle/>
            <a:p>
              <a:pPr algn="ctr"/>
              <a:r>
                <a:rPr lang="en-US" dirty="0"/>
                <a:t>?</a:t>
              </a:r>
            </a:p>
          </p:txBody>
        </p:sp>
        <p:sp>
          <p:nvSpPr>
            <p:cNvPr id="21" name="TextBox 20">
              <a:extLst>
                <a:ext uri="{FF2B5EF4-FFF2-40B4-BE49-F238E27FC236}">
                  <a16:creationId xmlns:a16="http://schemas.microsoft.com/office/drawing/2014/main" id="{F899A106-6663-9D4B-A477-1FE74C4A89AF}"/>
                </a:ext>
              </a:extLst>
            </p:cNvPr>
            <p:cNvSpPr txBox="1"/>
            <p:nvPr/>
          </p:nvSpPr>
          <p:spPr>
            <a:xfrm>
              <a:off x="2581908" y="2515279"/>
              <a:ext cx="359595" cy="307777"/>
            </a:xfrm>
            <a:prstGeom prst="rect">
              <a:avLst/>
            </a:prstGeom>
            <a:noFill/>
          </p:spPr>
          <p:txBody>
            <a:bodyPr wrap="square" rtlCol="0">
              <a:spAutoFit/>
            </a:bodyPr>
            <a:lstStyle/>
            <a:p>
              <a:pPr algn="ctr"/>
              <a:r>
                <a:rPr lang="en-US" dirty="0"/>
                <a:t>?</a:t>
              </a:r>
            </a:p>
          </p:txBody>
        </p:sp>
        <p:sp>
          <p:nvSpPr>
            <p:cNvPr id="22" name="TextBox 21">
              <a:extLst>
                <a:ext uri="{FF2B5EF4-FFF2-40B4-BE49-F238E27FC236}">
                  <a16:creationId xmlns:a16="http://schemas.microsoft.com/office/drawing/2014/main" id="{04B1E364-3067-F64F-8CF5-CD2524C1E519}"/>
                </a:ext>
              </a:extLst>
            </p:cNvPr>
            <p:cNvSpPr txBox="1"/>
            <p:nvPr/>
          </p:nvSpPr>
          <p:spPr>
            <a:xfrm>
              <a:off x="2201598" y="2141824"/>
              <a:ext cx="359595" cy="307777"/>
            </a:xfrm>
            <a:prstGeom prst="rect">
              <a:avLst/>
            </a:prstGeom>
            <a:noFill/>
          </p:spPr>
          <p:txBody>
            <a:bodyPr wrap="square" rtlCol="0">
              <a:spAutoFit/>
            </a:bodyPr>
            <a:lstStyle/>
            <a:p>
              <a:pPr algn="ctr"/>
              <a:r>
                <a:rPr lang="en-US" dirty="0"/>
                <a:t>?</a:t>
              </a:r>
            </a:p>
          </p:txBody>
        </p:sp>
        <p:sp>
          <p:nvSpPr>
            <p:cNvPr id="23" name="TextBox 22">
              <a:extLst>
                <a:ext uri="{FF2B5EF4-FFF2-40B4-BE49-F238E27FC236}">
                  <a16:creationId xmlns:a16="http://schemas.microsoft.com/office/drawing/2014/main" id="{162B59D5-FBA2-514D-9496-79F84F78C3B2}"/>
                </a:ext>
              </a:extLst>
            </p:cNvPr>
            <p:cNvSpPr txBox="1"/>
            <p:nvPr/>
          </p:nvSpPr>
          <p:spPr>
            <a:xfrm>
              <a:off x="2941504" y="2135227"/>
              <a:ext cx="359595" cy="307777"/>
            </a:xfrm>
            <a:prstGeom prst="rect">
              <a:avLst/>
            </a:prstGeom>
            <a:noFill/>
          </p:spPr>
          <p:txBody>
            <a:bodyPr wrap="square" rtlCol="0">
              <a:spAutoFit/>
            </a:bodyPr>
            <a:lstStyle/>
            <a:p>
              <a:pPr algn="ctr"/>
              <a:r>
                <a:rPr lang="en-US" dirty="0"/>
                <a:t>?</a:t>
              </a:r>
            </a:p>
          </p:txBody>
        </p:sp>
        <p:sp>
          <p:nvSpPr>
            <p:cNvPr id="24" name="TextBox 23">
              <a:extLst>
                <a:ext uri="{FF2B5EF4-FFF2-40B4-BE49-F238E27FC236}">
                  <a16:creationId xmlns:a16="http://schemas.microsoft.com/office/drawing/2014/main" id="{DFF78A59-980D-3F4E-8B45-AFF87F4CD7CB}"/>
                </a:ext>
              </a:extLst>
            </p:cNvPr>
            <p:cNvSpPr txBox="1"/>
            <p:nvPr/>
          </p:nvSpPr>
          <p:spPr>
            <a:xfrm>
              <a:off x="1828631" y="1763391"/>
              <a:ext cx="359595" cy="307777"/>
            </a:xfrm>
            <a:prstGeom prst="rect">
              <a:avLst/>
            </a:prstGeom>
            <a:noFill/>
          </p:spPr>
          <p:txBody>
            <a:bodyPr wrap="square" rtlCol="0">
              <a:spAutoFit/>
            </a:bodyPr>
            <a:lstStyle/>
            <a:p>
              <a:pPr algn="ctr"/>
              <a:r>
                <a:rPr lang="en-US" dirty="0"/>
                <a:t>?</a:t>
              </a:r>
            </a:p>
          </p:txBody>
        </p:sp>
        <p:sp>
          <p:nvSpPr>
            <p:cNvPr id="25" name="TextBox 24">
              <a:extLst>
                <a:ext uri="{FF2B5EF4-FFF2-40B4-BE49-F238E27FC236}">
                  <a16:creationId xmlns:a16="http://schemas.microsoft.com/office/drawing/2014/main" id="{D21B19AA-E573-AE47-8464-EF12E95D6695}"/>
                </a:ext>
              </a:extLst>
            </p:cNvPr>
            <p:cNvSpPr txBox="1"/>
            <p:nvPr/>
          </p:nvSpPr>
          <p:spPr>
            <a:xfrm>
              <a:off x="2581907" y="1787475"/>
              <a:ext cx="359595" cy="307777"/>
            </a:xfrm>
            <a:prstGeom prst="rect">
              <a:avLst/>
            </a:prstGeom>
            <a:noFill/>
          </p:spPr>
          <p:txBody>
            <a:bodyPr wrap="square" rtlCol="0">
              <a:spAutoFit/>
            </a:bodyPr>
            <a:lstStyle/>
            <a:p>
              <a:pPr algn="ctr"/>
              <a:r>
                <a:rPr lang="en-US" dirty="0"/>
                <a:t>?</a:t>
              </a:r>
            </a:p>
          </p:txBody>
        </p:sp>
        <p:sp>
          <p:nvSpPr>
            <p:cNvPr id="26" name="TextBox 25">
              <a:extLst>
                <a:ext uri="{FF2B5EF4-FFF2-40B4-BE49-F238E27FC236}">
                  <a16:creationId xmlns:a16="http://schemas.microsoft.com/office/drawing/2014/main" id="{73FC8889-E19B-C94B-8B72-F7571CC4DD78}"/>
                </a:ext>
              </a:extLst>
            </p:cNvPr>
            <p:cNvSpPr txBox="1"/>
            <p:nvPr/>
          </p:nvSpPr>
          <p:spPr>
            <a:xfrm>
              <a:off x="2963768" y="1763391"/>
              <a:ext cx="359595" cy="307777"/>
            </a:xfrm>
            <a:prstGeom prst="rect">
              <a:avLst/>
            </a:prstGeom>
            <a:noFill/>
          </p:spPr>
          <p:txBody>
            <a:bodyPr wrap="square" rtlCol="0">
              <a:spAutoFit/>
            </a:bodyPr>
            <a:lstStyle/>
            <a:p>
              <a:pPr algn="ctr"/>
              <a:r>
                <a:rPr lang="en-US" dirty="0"/>
                <a:t>?</a:t>
              </a:r>
            </a:p>
          </p:txBody>
        </p:sp>
      </p:grpSp>
      <p:sp>
        <p:nvSpPr>
          <p:cNvPr id="27" name="TextBox 26">
            <a:extLst>
              <a:ext uri="{FF2B5EF4-FFF2-40B4-BE49-F238E27FC236}">
                <a16:creationId xmlns:a16="http://schemas.microsoft.com/office/drawing/2014/main" id="{5D903BA7-939F-0249-A047-53C76CE37340}"/>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BACKGROUND     </a:t>
            </a:r>
            <a:r>
              <a:rPr lang="en-US" sz="1050" b="1" dirty="0">
                <a:solidFill>
                  <a:srgbClr val="FF8800"/>
                </a:solidFill>
                <a:latin typeface="Arial" panose="020B0604020202020204" pitchFamily="34" charset="0"/>
                <a:cs typeface="Arial" panose="020B0604020202020204" pitchFamily="34" charset="0"/>
              </a:rPr>
              <a:t>KEY PROBLEMS     </a:t>
            </a:r>
            <a:r>
              <a:rPr lang="en-US" sz="1050" b="1" dirty="0">
                <a:solidFill>
                  <a:srgbClr val="97A6C2"/>
                </a:solidFill>
                <a:latin typeface="Arial" panose="020B0604020202020204" pitchFamily="34" charset="0"/>
                <a:cs typeface="Arial" panose="020B0604020202020204" pitchFamily="34" charset="0"/>
              </a:rPr>
              <a:t>BUSINESS UNDERSTANDING</a:t>
            </a:r>
            <a:endParaRPr lang="en-US" sz="1050" dirty="0">
              <a:solidFill>
                <a:srgbClr val="FF8800"/>
              </a:solidFill>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09FF2FBD-7ACB-434D-889C-2279EB2804CF}"/>
              </a:ext>
            </a:extLst>
          </p:cNvPr>
          <p:cNvCxnSpPr/>
          <p:nvPr/>
        </p:nvCxnSpPr>
        <p:spPr>
          <a:xfrm flipH="1" flipV="1">
            <a:off x="984592" y="1333948"/>
            <a:ext cx="2059822" cy="143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80D10E6-E3CE-8143-B525-B51287E08C84}"/>
              </a:ext>
            </a:extLst>
          </p:cNvPr>
          <p:cNvSpPr txBox="1"/>
          <p:nvPr/>
        </p:nvSpPr>
        <p:spPr>
          <a:xfrm>
            <a:off x="381617" y="864767"/>
            <a:ext cx="1205949" cy="276999"/>
          </a:xfrm>
          <a:prstGeom prst="rect">
            <a:avLst/>
          </a:prstGeom>
          <a:noFill/>
        </p:spPr>
        <p:txBody>
          <a:bodyPr wrap="square" rtlCol="0">
            <a:spAutoFit/>
          </a:bodyPr>
          <a:lstStyle/>
          <a:p>
            <a:r>
              <a:rPr lang="en-US" sz="1200" b="1" dirty="0">
                <a:solidFill>
                  <a:srgbClr val="FF8800"/>
                </a:solidFill>
              </a:rPr>
              <a:t>Missing Data</a:t>
            </a:r>
          </a:p>
        </p:txBody>
      </p:sp>
    </p:spTree>
    <p:extLst>
      <p:ext uri="{BB962C8B-B14F-4D97-AF65-F5344CB8AC3E}">
        <p14:creationId xmlns:p14="http://schemas.microsoft.com/office/powerpoint/2010/main" val="132620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Cold Start</a:t>
            </a:r>
          </a:p>
        </p:txBody>
      </p:sp>
      <p:pic>
        <p:nvPicPr>
          <p:cNvPr id="14" name="Picture 13">
            <a:extLst>
              <a:ext uri="{FF2B5EF4-FFF2-40B4-BE49-F238E27FC236}">
                <a16:creationId xmlns:a16="http://schemas.microsoft.com/office/drawing/2014/main" id="{59BE3954-44D1-284C-973F-B2FDDA0915E5}"/>
              </a:ext>
            </a:extLst>
          </p:cNvPr>
          <p:cNvPicPr>
            <a:picLocks noChangeAspect="1"/>
          </p:cNvPicPr>
          <p:nvPr/>
        </p:nvPicPr>
        <p:blipFill>
          <a:blip r:embed="rId3"/>
          <a:stretch>
            <a:fillRect/>
          </a:stretch>
        </p:blipFill>
        <p:spPr>
          <a:xfrm>
            <a:off x="8257094" y="0"/>
            <a:ext cx="886906" cy="599426"/>
          </a:xfrm>
          <a:prstGeom prst="rect">
            <a:avLst/>
          </a:prstGeom>
        </p:spPr>
      </p:pic>
      <p:pic>
        <p:nvPicPr>
          <p:cNvPr id="6" name="Picture 5">
            <a:extLst>
              <a:ext uri="{FF2B5EF4-FFF2-40B4-BE49-F238E27FC236}">
                <a16:creationId xmlns:a16="http://schemas.microsoft.com/office/drawing/2014/main" id="{F55AE568-8E8A-B149-86F2-D1D26E0E06FC}"/>
              </a:ext>
            </a:extLst>
          </p:cNvPr>
          <p:cNvPicPr>
            <a:picLocks noChangeAspect="1"/>
          </p:cNvPicPr>
          <p:nvPr/>
        </p:nvPicPr>
        <p:blipFill>
          <a:blip r:embed="rId4"/>
          <a:stretch>
            <a:fillRect/>
          </a:stretch>
        </p:blipFill>
        <p:spPr>
          <a:xfrm>
            <a:off x="402521" y="903052"/>
            <a:ext cx="933631" cy="933631"/>
          </a:xfrm>
          <a:prstGeom prst="rect">
            <a:avLst/>
          </a:prstGeom>
        </p:spPr>
      </p:pic>
      <p:pic>
        <p:nvPicPr>
          <p:cNvPr id="7" name="Picture 6">
            <a:extLst>
              <a:ext uri="{FF2B5EF4-FFF2-40B4-BE49-F238E27FC236}">
                <a16:creationId xmlns:a16="http://schemas.microsoft.com/office/drawing/2014/main" id="{B244ADCA-FC19-D64E-9656-B797F62E6394}"/>
              </a:ext>
            </a:extLst>
          </p:cNvPr>
          <p:cNvPicPr>
            <a:picLocks noChangeAspect="1"/>
          </p:cNvPicPr>
          <p:nvPr/>
        </p:nvPicPr>
        <p:blipFill>
          <a:blip r:embed="rId5"/>
          <a:stretch>
            <a:fillRect/>
          </a:stretch>
        </p:blipFill>
        <p:spPr>
          <a:xfrm>
            <a:off x="1758356" y="903052"/>
            <a:ext cx="933631" cy="933631"/>
          </a:xfrm>
          <a:prstGeom prst="rect">
            <a:avLst/>
          </a:prstGeom>
        </p:spPr>
      </p:pic>
      <p:cxnSp>
        <p:nvCxnSpPr>
          <p:cNvPr id="3" name="Straight Connector 2">
            <a:extLst>
              <a:ext uri="{FF2B5EF4-FFF2-40B4-BE49-F238E27FC236}">
                <a16:creationId xmlns:a16="http://schemas.microsoft.com/office/drawing/2014/main" id="{8015EB4C-C688-E441-A57B-D3AF53D5FEA3}"/>
              </a:ext>
            </a:extLst>
          </p:cNvPr>
          <p:cNvCxnSpPr/>
          <p:nvPr/>
        </p:nvCxnSpPr>
        <p:spPr>
          <a:xfrm>
            <a:off x="3231931" y="1048407"/>
            <a:ext cx="0" cy="3279227"/>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24BE2E6-6A37-C441-8A22-2117E64461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2040" y="2406038"/>
            <a:ext cx="308867" cy="308867"/>
          </a:xfrm>
          <a:prstGeom prst="rect">
            <a:avLst/>
          </a:prstGeom>
        </p:spPr>
      </p:pic>
      <p:pic>
        <p:nvPicPr>
          <p:cNvPr id="13" name="Graphic 12">
            <a:extLst>
              <a:ext uri="{FF2B5EF4-FFF2-40B4-BE49-F238E27FC236}">
                <a16:creationId xmlns:a16="http://schemas.microsoft.com/office/drawing/2014/main" id="{AB8B92ED-7B71-8B47-AB67-B851F7BC2F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1790" y="2406038"/>
            <a:ext cx="308867" cy="308867"/>
          </a:xfrm>
          <a:prstGeom prst="rect">
            <a:avLst/>
          </a:prstGeom>
        </p:spPr>
      </p:pic>
      <p:pic>
        <p:nvPicPr>
          <p:cNvPr id="15" name="Picture 14">
            <a:extLst>
              <a:ext uri="{FF2B5EF4-FFF2-40B4-BE49-F238E27FC236}">
                <a16:creationId xmlns:a16="http://schemas.microsoft.com/office/drawing/2014/main" id="{D030424D-382D-F14F-A735-5AE086CDE1F7}"/>
              </a:ext>
            </a:extLst>
          </p:cNvPr>
          <p:cNvPicPr>
            <a:picLocks noChangeAspect="1"/>
          </p:cNvPicPr>
          <p:nvPr/>
        </p:nvPicPr>
        <p:blipFill>
          <a:blip r:embed="rId10"/>
          <a:stretch>
            <a:fillRect/>
          </a:stretch>
        </p:blipFill>
        <p:spPr>
          <a:xfrm>
            <a:off x="821016" y="2417316"/>
            <a:ext cx="308867" cy="308867"/>
          </a:xfrm>
          <a:prstGeom prst="rect">
            <a:avLst/>
          </a:prstGeom>
        </p:spPr>
      </p:pic>
      <p:pic>
        <p:nvPicPr>
          <p:cNvPr id="16" name="Picture 15">
            <a:extLst>
              <a:ext uri="{FF2B5EF4-FFF2-40B4-BE49-F238E27FC236}">
                <a16:creationId xmlns:a16="http://schemas.microsoft.com/office/drawing/2014/main" id="{82FAE981-206E-9146-A1D7-91084F763DD6}"/>
              </a:ext>
            </a:extLst>
          </p:cNvPr>
          <p:cNvPicPr>
            <a:picLocks noChangeAspect="1"/>
          </p:cNvPicPr>
          <p:nvPr/>
        </p:nvPicPr>
        <p:blipFill>
          <a:blip r:embed="rId11"/>
          <a:stretch>
            <a:fillRect/>
          </a:stretch>
        </p:blipFill>
        <p:spPr>
          <a:xfrm flipH="1">
            <a:off x="1129883" y="2428594"/>
            <a:ext cx="308867" cy="308867"/>
          </a:xfrm>
          <a:prstGeom prst="rect">
            <a:avLst/>
          </a:prstGeom>
        </p:spPr>
      </p:pic>
      <p:pic>
        <p:nvPicPr>
          <p:cNvPr id="17" name="Picture 16">
            <a:extLst>
              <a:ext uri="{FF2B5EF4-FFF2-40B4-BE49-F238E27FC236}">
                <a16:creationId xmlns:a16="http://schemas.microsoft.com/office/drawing/2014/main" id="{E1BDBC6A-6CCC-C947-B089-ED8B9BFEDC7B}"/>
              </a:ext>
            </a:extLst>
          </p:cNvPr>
          <p:cNvPicPr>
            <a:picLocks noChangeAspect="1"/>
          </p:cNvPicPr>
          <p:nvPr/>
        </p:nvPicPr>
        <p:blipFill>
          <a:blip r:embed="rId12"/>
          <a:stretch>
            <a:fillRect/>
          </a:stretch>
        </p:blipFill>
        <p:spPr>
          <a:xfrm>
            <a:off x="491789" y="2818244"/>
            <a:ext cx="308867" cy="308867"/>
          </a:xfrm>
          <a:prstGeom prst="rect">
            <a:avLst/>
          </a:prstGeom>
        </p:spPr>
      </p:pic>
      <p:pic>
        <p:nvPicPr>
          <p:cNvPr id="18" name="Picture 17">
            <a:extLst>
              <a:ext uri="{FF2B5EF4-FFF2-40B4-BE49-F238E27FC236}">
                <a16:creationId xmlns:a16="http://schemas.microsoft.com/office/drawing/2014/main" id="{58DB914B-90EA-1641-A965-0C5F4F54E916}"/>
              </a:ext>
            </a:extLst>
          </p:cNvPr>
          <p:cNvPicPr>
            <a:picLocks noChangeAspect="1"/>
          </p:cNvPicPr>
          <p:nvPr/>
        </p:nvPicPr>
        <p:blipFill>
          <a:blip r:embed="rId10"/>
          <a:stretch>
            <a:fillRect/>
          </a:stretch>
        </p:blipFill>
        <p:spPr>
          <a:xfrm>
            <a:off x="839770" y="2830615"/>
            <a:ext cx="308867" cy="308867"/>
          </a:xfrm>
          <a:prstGeom prst="rect">
            <a:avLst/>
          </a:prstGeom>
        </p:spPr>
      </p:pic>
      <p:pic>
        <p:nvPicPr>
          <p:cNvPr id="19" name="Picture 18">
            <a:extLst>
              <a:ext uri="{FF2B5EF4-FFF2-40B4-BE49-F238E27FC236}">
                <a16:creationId xmlns:a16="http://schemas.microsoft.com/office/drawing/2014/main" id="{677536C8-EB4E-7345-B1E1-0E0B666CBDA7}"/>
              </a:ext>
            </a:extLst>
          </p:cNvPr>
          <p:cNvPicPr>
            <a:picLocks noChangeAspect="1"/>
          </p:cNvPicPr>
          <p:nvPr/>
        </p:nvPicPr>
        <p:blipFill>
          <a:blip r:embed="rId11"/>
          <a:stretch>
            <a:fillRect/>
          </a:stretch>
        </p:blipFill>
        <p:spPr>
          <a:xfrm flipH="1">
            <a:off x="1148637" y="2804743"/>
            <a:ext cx="308867" cy="308867"/>
          </a:xfrm>
          <a:prstGeom prst="rect">
            <a:avLst/>
          </a:prstGeom>
        </p:spPr>
      </p:pic>
      <p:pic>
        <p:nvPicPr>
          <p:cNvPr id="20" name="Graphic 19">
            <a:extLst>
              <a:ext uri="{FF2B5EF4-FFF2-40B4-BE49-F238E27FC236}">
                <a16:creationId xmlns:a16="http://schemas.microsoft.com/office/drawing/2014/main" id="{881343DD-85CA-B546-A564-0136BD7A05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1790" y="3234019"/>
            <a:ext cx="308867" cy="308867"/>
          </a:xfrm>
          <a:prstGeom prst="rect">
            <a:avLst/>
          </a:prstGeom>
        </p:spPr>
      </p:pic>
      <p:pic>
        <p:nvPicPr>
          <p:cNvPr id="21" name="Picture 20">
            <a:extLst>
              <a:ext uri="{FF2B5EF4-FFF2-40B4-BE49-F238E27FC236}">
                <a16:creationId xmlns:a16="http://schemas.microsoft.com/office/drawing/2014/main" id="{A7825F76-7E45-D247-BDB9-E8C31FE45895}"/>
              </a:ext>
            </a:extLst>
          </p:cNvPr>
          <p:cNvPicPr>
            <a:picLocks noChangeAspect="1"/>
          </p:cNvPicPr>
          <p:nvPr/>
        </p:nvPicPr>
        <p:blipFill>
          <a:blip r:embed="rId10"/>
          <a:stretch>
            <a:fillRect/>
          </a:stretch>
        </p:blipFill>
        <p:spPr>
          <a:xfrm>
            <a:off x="821016" y="3245297"/>
            <a:ext cx="308867" cy="308867"/>
          </a:xfrm>
          <a:prstGeom prst="rect">
            <a:avLst/>
          </a:prstGeom>
        </p:spPr>
      </p:pic>
      <p:pic>
        <p:nvPicPr>
          <p:cNvPr id="22" name="Picture 21">
            <a:extLst>
              <a:ext uri="{FF2B5EF4-FFF2-40B4-BE49-F238E27FC236}">
                <a16:creationId xmlns:a16="http://schemas.microsoft.com/office/drawing/2014/main" id="{951E27B6-0EF4-544C-848B-E123BDF7FB7E}"/>
              </a:ext>
            </a:extLst>
          </p:cNvPr>
          <p:cNvPicPr>
            <a:picLocks noChangeAspect="1"/>
          </p:cNvPicPr>
          <p:nvPr/>
        </p:nvPicPr>
        <p:blipFill>
          <a:blip r:embed="rId11"/>
          <a:stretch>
            <a:fillRect/>
          </a:stretch>
        </p:blipFill>
        <p:spPr>
          <a:xfrm flipH="1">
            <a:off x="1129883" y="3256575"/>
            <a:ext cx="308867" cy="308867"/>
          </a:xfrm>
          <a:prstGeom prst="rect">
            <a:avLst/>
          </a:prstGeom>
        </p:spPr>
      </p:pic>
      <p:pic>
        <p:nvPicPr>
          <p:cNvPr id="23" name="Picture 22">
            <a:extLst>
              <a:ext uri="{FF2B5EF4-FFF2-40B4-BE49-F238E27FC236}">
                <a16:creationId xmlns:a16="http://schemas.microsoft.com/office/drawing/2014/main" id="{436D2607-AFF6-7749-B164-BF5519E5EDA1}"/>
              </a:ext>
            </a:extLst>
          </p:cNvPr>
          <p:cNvPicPr>
            <a:picLocks noChangeAspect="1"/>
          </p:cNvPicPr>
          <p:nvPr/>
        </p:nvPicPr>
        <p:blipFill>
          <a:blip r:embed="rId11"/>
          <a:stretch>
            <a:fillRect/>
          </a:stretch>
        </p:blipFill>
        <p:spPr>
          <a:xfrm flipH="1">
            <a:off x="1148637" y="3632724"/>
            <a:ext cx="308867" cy="308867"/>
          </a:xfrm>
          <a:prstGeom prst="rect">
            <a:avLst/>
          </a:prstGeom>
        </p:spPr>
      </p:pic>
      <p:pic>
        <p:nvPicPr>
          <p:cNvPr id="24" name="Picture 23">
            <a:extLst>
              <a:ext uri="{FF2B5EF4-FFF2-40B4-BE49-F238E27FC236}">
                <a16:creationId xmlns:a16="http://schemas.microsoft.com/office/drawing/2014/main" id="{90CC791C-B4D6-D04F-956C-A9115DA45E34}"/>
              </a:ext>
            </a:extLst>
          </p:cNvPr>
          <p:cNvPicPr>
            <a:picLocks noChangeAspect="1"/>
          </p:cNvPicPr>
          <p:nvPr/>
        </p:nvPicPr>
        <p:blipFill>
          <a:blip r:embed="rId10"/>
          <a:stretch>
            <a:fillRect/>
          </a:stretch>
        </p:blipFill>
        <p:spPr>
          <a:xfrm>
            <a:off x="461086" y="3649794"/>
            <a:ext cx="308867" cy="308867"/>
          </a:xfrm>
          <a:prstGeom prst="rect">
            <a:avLst/>
          </a:prstGeom>
        </p:spPr>
      </p:pic>
      <p:pic>
        <p:nvPicPr>
          <p:cNvPr id="25" name="Picture 24">
            <a:extLst>
              <a:ext uri="{FF2B5EF4-FFF2-40B4-BE49-F238E27FC236}">
                <a16:creationId xmlns:a16="http://schemas.microsoft.com/office/drawing/2014/main" id="{187170EB-5516-7849-84B3-5C572BD6BF83}"/>
              </a:ext>
            </a:extLst>
          </p:cNvPr>
          <p:cNvPicPr>
            <a:picLocks noChangeAspect="1"/>
          </p:cNvPicPr>
          <p:nvPr/>
        </p:nvPicPr>
        <p:blipFill>
          <a:blip r:embed="rId10"/>
          <a:stretch>
            <a:fillRect/>
          </a:stretch>
        </p:blipFill>
        <p:spPr>
          <a:xfrm>
            <a:off x="809775" y="3659733"/>
            <a:ext cx="308867" cy="308867"/>
          </a:xfrm>
          <a:prstGeom prst="rect">
            <a:avLst/>
          </a:prstGeom>
        </p:spPr>
      </p:pic>
      <p:pic>
        <p:nvPicPr>
          <p:cNvPr id="26" name="Picture 25">
            <a:extLst>
              <a:ext uri="{FF2B5EF4-FFF2-40B4-BE49-F238E27FC236}">
                <a16:creationId xmlns:a16="http://schemas.microsoft.com/office/drawing/2014/main" id="{A12EBC37-230B-6949-919F-BC2203880C4F}"/>
              </a:ext>
            </a:extLst>
          </p:cNvPr>
          <p:cNvPicPr>
            <a:picLocks noChangeAspect="1"/>
          </p:cNvPicPr>
          <p:nvPr/>
        </p:nvPicPr>
        <p:blipFill>
          <a:blip r:embed="rId10"/>
          <a:stretch>
            <a:fillRect/>
          </a:stretch>
        </p:blipFill>
        <p:spPr>
          <a:xfrm>
            <a:off x="483433" y="4125939"/>
            <a:ext cx="308867" cy="308867"/>
          </a:xfrm>
          <a:prstGeom prst="rect">
            <a:avLst/>
          </a:prstGeom>
        </p:spPr>
      </p:pic>
      <p:sp>
        <p:nvSpPr>
          <p:cNvPr id="4" name="TextBox 3">
            <a:extLst>
              <a:ext uri="{FF2B5EF4-FFF2-40B4-BE49-F238E27FC236}">
                <a16:creationId xmlns:a16="http://schemas.microsoft.com/office/drawing/2014/main" id="{1E41EC9C-A892-5C4C-BED8-997E301F43FF}"/>
              </a:ext>
            </a:extLst>
          </p:cNvPr>
          <p:cNvSpPr txBox="1"/>
          <p:nvPr/>
        </p:nvSpPr>
        <p:spPr>
          <a:xfrm>
            <a:off x="542026" y="2009881"/>
            <a:ext cx="844363" cy="246221"/>
          </a:xfrm>
          <a:prstGeom prst="rect">
            <a:avLst/>
          </a:prstGeom>
          <a:noFill/>
        </p:spPr>
        <p:txBody>
          <a:bodyPr wrap="square" rtlCol="0">
            <a:spAutoFit/>
          </a:bodyPr>
          <a:lstStyle/>
          <a:p>
            <a:r>
              <a:rPr lang="en-US" sz="1000" dirty="0"/>
              <a:t>Purchased</a:t>
            </a:r>
          </a:p>
        </p:txBody>
      </p:sp>
      <p:sp>
        <p:nvSpPr>
          <p:cNvPr id="27" name="TextBox 26">
            <a:extLst>
              <a:ext uri="{FF2B5EF4-FFF2-40B4-BE49-F238E27FC236}">
                <a16:creationId xmlns:a16="http://schemas.microsoft.com/office/drawing/2014/main" id="{419FB4C1-8AD4-1A46-B18C-1A354FF6E923}"/>
              </a:ext>
            </a:extLst>
          </p:cNvPr>
          <p:cNvSpPr txBox="1"/>
          <p:nvPr/>
        </p:nvSpPr>
        <p:spPr>
          <a:xfrm>
            <a:off x="1847625" y="2017197"/>
            <a:ext cx="844362" cy="246221"/>
          </a:xfrm>
          <a:prstGeom prst="rect">
            <a:avLst/>
          </a:prstGeom>
          <a:noFill/>
        </p:spPr>
        <p:txBody>
          <a:bodyPr wrap="square" rtlCol="0">
            <a:spAutoFit/>
          </a:bodyPr>
          <a:lstStyle/>
          <a:p>
            <a:r>
              <a:rPr lang="en-US" sz="1000" dirty="0"/>
              <a:t>Purchased</a:t>
            </a:r>
          </a:p>
        </p:txBody>
      </p:sp>
      <p:pic>
        <p:nvPicPr>
          <p:cNvPr id="28" name="Graphic 27">
            <a:extLst>
              <a:ext uri="{FF2B5EF4-FFF2-40B4-BE49-F238E27FC236}">
                <a16:creationId xmlns:a16="http://schemas.microsoft.com/office/drawing/2014/main" id="{B76E073C-37BF-F94D-BC96-C73C9A1C2A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5281" y="1099056"/>
            <a:ext cx="675862" cy="675862"/>
          </a:xfrm>
          <a:prstGeom prst="rect">
            <a:avLst/>
          </a:prstGeom>
        </p:spPr>
      </p:pic>
      <p:pic>
        <p:nvPicPr>
          <p:cNvPr id="29" name="Picture 28">
            <a:extLst>
              <a:ext uri="{FF2B5EF4-FFF2-40B4-BE49-F238E27FC236}">
                <a16:creationId xmlns:a16="http://schemas.microsoft.com/office/drawing/2014/main" id="{5AD3A517-97C7-6847-92C5-ADE0FA8D46A5}"/>
              </a:ext>
            </a:extLst>
          </p:cNvPr>
          <p:cNvPicPr>
            <a:picLocks noChangeAspect="1"/>
          </p:cNvPicPr>
          <p:nvPr/>
        </p:nvPicPr>
        <p:blipFill>
          <a:blip r:embed="rId10"/>
          <a:stretch>
            <a:fillRect/>
          </a:stretch>
        </p:blipFill>
        <p:spPr>
          <a:xfrm>
            <a:off x="3643559" y="1068886"/>
            <a:ext cx="722051" cy="722051"/>
          </a:xfrm>
          <a:prstGeom prst="rect">
            <a:avLst/>
          </a:prstGeom>
        </p:spPr>
      </p:pic>
      <p:sp>
        <p:nvSpPr>
          <p:cNvPr id="5" name="TextBox 4">
            <a:extLst>
              <a:ext uri="{FF2B5EF4-FFF2-40B4-BE49-F238E27FC236}">
                <a16:creationId xmlns:a16="http://schemas.microsoft.com/office/drawing/2014/main" id="{4E4BF478-F232-5349-B6F2-AFCF197B8DB8}"/>
              </a:ext>
            </a:extLst>
          </p:cNvPr>
          <p:cNvSpPr txBox="1"/>
          <p:nvPr/>
        </p:nvSpPr>
        <p:spPr>
          <a:xfrm>
            <a:off x="3509001" y="2371695"/>
            <a:ext cx="517448" cy="400110"/>
          </a:xfrm>
          <a:prstGeom prst="rect">
            <a:avLst/>
          </a:prstGeom>
          <a:noFill/>
        </p:spPr>
        <p:txBody>
          <a:bodyPr wrap="square" rtlCol="0">
            <a:spAutoFit/>
          </a:bodyPr>
          <a:lstStyle/>
          <a:p>
            <a:pPr algn="ctr"/>
            <a:r>
              <a:rPr lang="en-US" sz="2000" b="1" dirty="0"/>
              <a:t>5</a:t>
            </a:r>
          </a:p>
        </p:txBody>
      </p:sp>
      <p:sp>
        <p:nvSpPr>
          <p:cNvPr id="32" name="TextBox 31">
            <a:extLst>
              <a:ext uri="{FF2B5EF4-FFF2-40B4-BE49-F238E27FC236}">
                <a16:creationId xmlns:a16="http://schemas.microsoft.com/office/drawing/2014/main" id="{BF77690F-4513-1B4B-A5AA-8E1AF09D6868}"/>
              </a:ext>
            </a:extLst>
          </p:cNvPr>
          <p:cNvSpPr txBox="1"/>
          <p:nvPr/>
        </p:nvSpPr>
        <p:spPr>
          <a:xfrm>
            <a:off x="3746753" y="2368500"/>
            <a:ext cx="517448" cy="400110"/>
          </a:xfrm>
          <a:prstGeom prst="rect">
            <a:avLst/>
          </a:prstGeom>
          <a:noFill/>
        </p:spPr>
        <p:txBody>
          <a:bodyPr wrap="square" rtlCol="0">
            <a:spAutoFit/>
          </a:bodyPr>
          <a:lstStyle/>
          <a:p>
            <a:pPr algn="ctr"/>
            <a:r>
              <a:rPr lang="en-US" sz="2000" b="1" dirty="0"/>
              <a:t>5</a:t>
            </a:r>
          </a:p>
        </p:txBody>
      </p:sp>
      <p:sp>
        <p:nvSpPr>
          <p:cNvPr id="33" name="TextBox 32">
            <a:extLst>
              <a:ext uri="{FF2B5EF4-FFF2-40B4-BE49-F238E27FC236}">
                <a16:creationId xmlns:a16="http://schemas.microsoft.com/office/drawing/2014/main" id="{F3A39FE7-809A-254C-8785-B8DC31DCDF15}"/>
              </a:ext>
            </a:extLst>
          </p:cNvPr>
          <p:cNvSpPr txBox="1"/>
          <p:nvPr/>
        </p:nvSpPr>
        <p:spPr>
          <a:xfrm>
            <a:off x="3988415" y="2365305"/>
            <a:ext cx="517448" cy="400110"/>
          </a:xfrm>
          <a:prstGeom prst="rect">
            <a:avLst/>
          </a:prstGeom>
          <a:noFill/>
        </p:spPr>
        <p:txBody>
          <a:bodyPr wrap="square" rtlCol="0">
            <a:spAutoFit/>
          </a:bodyPr>
          <a:lstStyle/>
          <a:p>
            <a:pPr algn="ctr"/>
            <a:r>
              <a:rPr lang="en-US" sz="2000" b="1" dirty="0"/>
              <a:t>5</a:t>
            </a:r>
          </a:p>
        </p:txBody>
      </p:sp>
      <p:sp>
        <p:nvSpPr>
          <p:cNvPr id="34" name="TextBox 33">
            <a:extLst>
              <a:ext uri="{FF2B5EF4-FFF2-40B4-BE49-F238E27FC236}">
                <a16:creationId xmlns:a16="http://schemas.microsoft.com/office/drawing/2014/main" id="{43C78CA5-8BBD-CF40-81B7-BB0E52073B80}"/>
              </a:ext>
            </a:extLst>
          </p:cNvPr>
          <p:cNvSpPr txBox="1"/>
          <p:nvPr/>
        </p:nvSpPr>
        <p:spPr>
          <a:xfrm>
            <a:off x="3522044" y="2695097"/>
            <a:ext cx="517448" cy="400110"/>
          </a:xfrm>
          <a:prstGeom prst="rect">
            <a:avLst/>
          </a:prstGeom>
          <a:noFill/>
        </p:spPr>
        <p:txBody>
          <a:bodyPr wrap="square" rtlCol="0">
            <a:spAutoFit/>
          </a:bodyPr>
          <a:lstStyle/>
          <a:p>
            <a:pPr algn="ctr"/>
            <a:r>
              <a:rPr lang="en-US" sz="2000" b="1" dirty="0"/>
              <a:t>5</a:t>
            </a:r>
          </a:p>
        </p:txBody>
      </p:sp>
      <p:sp>
        <p:nvSpPr>
          <p:cNvPr id="35" name="TextBox 34">
            <a:extLst>
              <a:ext uri="{FF2B5EF4-FFF2-40B4-BE49-F238E27FC236}">
                <a16:creationId xmlns:a16="http://schemas.microsoft.com/office/drawing/2014/main" id="{04A09062-4770-8C4A-B361-F86E25943983}"/>
              </a:ext>
            </a:extLst>
          </p:cNvPr>
          <p:cNvSpPr txBox="1"/>
          <p:nvPr/>
        </p:nvSpPr>
        <p:spPr>
          <a:xfrm>
            <a:off x="3759796" y="2691902"/>
            <a:ext cx="517448" cy="400110"/>
          </a:xfrm>
          <a:prstGeom prst="rect">
            <a:avLst/>
          </a:prstGeom>
          <a:noFill/>
        </p:spPr>
        <p:txBody>
          <a:bodyPr wrap="square" rtlCol="0">
            <a:spAutoFit/>
          </a:bodyPr>
          <a:lstStyle/>
          <a:p>
            <a:pPr algn="ctr"/>
            <a:r>
              <a:rPr lang="en-US" sz="2000" b="1" dirty="0"/>
              <a:t>5</a:t>
            </a:r>
          </a:p>
        </p:txBody>
      </p:sp>
      <p:sp>
        <p:nvSpPr>
          <p:cNvPr id="36" name="TextBox 35">
            <a:extLst>
              <a:ext uri="{FF2B5EF4-FFF2-40B4-BE49-F238E27FC236}">
                <a16:creationId xmlns:a16="http://schemas.microsoft.com/office/drawing/2014/main" id="{BFB67002-5779-A943-9E20-AE3E9FCC0153}"/>
              </a:ext>
            </a:extLst>
          </p:cNvPr>
          <p:cNvSpPr txBox="1"/>
          <p:nvPr/>
        </p:nvSpPr>
        <p:spPr>
          <a:xfrm>
            <a:off x="4001458" y="2688707"/>
            <a:ext cx="517448" cy="400110"/>
          </a:xfrm>
          <a:prstGeom prst="rect">
            <a:avLst/>
          </a:prstGeom>
          <a:noFill/>
        </p:spPr>
        <p:txBody>
          <a:bodyPr wrap="square" rtlCol="0">
            <a:spAutoFit/>
          </a:bodyPr>
          <a:lstStyle/>
          <a:p>
            <a:pPr algn="ctr"/>
            <a:r>
              <a:rPr lang="en-US" sz="2000" b="1" dirty="0"/>
              <a:t>5</a:t>
            </a:r>
          </a:p>
        </p:txBody>
      </p:sp>
      <p:sp>
        <p:nvSpPr>
          <p:cNvPr id="37" name="TextBox 36">
            <a:extLst>
              <a:ext uri="{FF2B5EF4-FFF2-40B4-BE49-F238E27FC236}">
                <a16:creationId xmlns:a16="http://schemas.microsoft.com/office/drawing/2014/main" id="{D0CE2285-8B4D-E143-83E1-6AADDD6A94E4}"/>
              </a:ext>
            </a:extLst>
          </p:cNvPr>
          <p:cNvSpPr txBox="1"/>
          <p:nvPr/>
        </p:nvSpPr>
        <p:spPr>
          <a:xfrm>
            <a:off x="3509001" y="3060364"/>
            <a:ext cx="517448" cy="400110"/>
          </a:xfrm>
          <a:prstGeom prst="rect">
            <a:avLst/>
          </a:prstGeom>
          <a:noFill/>
        </p:spPr>
        <p:txBody>
          <a:bodyPr wrap="square" rtlCol="0">
            <a:spAutoFit/>
          </a:bodyPr>
          <a:lstStyle/>
          <a:p>
            <a:pPr algn="ctr"/>
            <a:r>
              <a:rPr lang="en-US" sz="2000" b="1" dirty="0"/>
              <a:t>5</a:t>
            </a:r>
          </a:p>
        </p:txBody>
      </p:sp>
      <p:sp>
        <p:nvSpPr>
          <p:cNvPr id="38" name="TextBox 37">
            <a:extLst>
              <a:ext uri="{FF2B5EF4-FFF2-40B4-BE49-F238E27FC236}">
                <a16:creationId xmlns:a16="http://schemas.microsoft.com/office/drawing/2014/main" id="{DFD6C821-43A0-3849-B3FA-51F6B02EE7E7}"/>
              </a:ext>
            </a:extLst>
          </p:cNvPr>
          <p:cNvSpPr txBox="1"/>
          <p:nvPr/>
        </p:nvSpPr>
        <p:spPr>
          <a:xfrm>
            <a:off x="3746753" y="3057169"/>
            <a:ext cx="517448" cy="400110"/>
          </a:xfrm>
          <a:prstGeom prst="rect">
            <a:avLst/>
          </a:prstGeom>
          <a:noFill/>
        </p:spPr>
        <p:txBody>
          <a:bodyPr wrap="square" rtlCol="0">
            <a:spAutoFit/>
          </a:bodyPr>
          <a:lstStyle/>
          <a:p>
            <a:pPr algn="ctr"/>
            <a:r>
              <a:rPr lang="en-US" sz="2000" b="1" dirty="0"/>
              <a:t>4</a:t>
            </a:r>
          </a:p>
        </p:txBody>
      </p:sp>
      <p:sp>
        <p:nvSpPr>
          <p:cNvPr id="39" name="TextBox 38">
            <a:extLst>
              <a:ext uri="{FF2B5EF4-FFF2-40B4-BE49-F238E27FC236}">
                <a16:creationId xmlns:a16="http://schemas.microsoft.com/office/drawing/2014/main" id="{3EC4AFFB-23C5-954C-98A3-BFBDF25D0CA3}"/>
              </a:ext>
            </a:extLst>
          </p:cNvPr>
          <p:cNvSpPr txBox="1"/>
          <p:nvPr/>
        </p:nvSpPr>
        <p:spPr>
          <a:xfrm>
            <a:off x="3988415" y="3053974"/>
            <a:ext cx="517448" cy="400110"/>
          </a:xfrm>
          <a:prstGeom prst="rect">
            <a:avLst/>
          </a:prstGeom>
          <a:noFill/>
        </p:spPr>
        <p:txBody>
          <a:bodyPr wrap="square" rtlCol="0">
            <a:spAutoFit/>
          </a:bodyPr>
          <a:lstStyle/>
          <a:p>
            <a:pPr algn="ctr"/>
            <a:r>
              <a:rPr lang="en-US" sz="2000" b="1" dirty="0"/>
              <a:t>3</a:t>
            </a:r>
          </a:p>
        </p:txBody>
      </p:sp>
      <p:sp>
        <p:nvSpPr>
          <p:cNvPr id="40" name="TextBox 39">
            <a:extLst>
              <a:ext uri="{FF2B5EF4-FFF2-40B4-BE49-F238E27FC236}">
                <a16:creationId xmlns:a16="http://schemas.microsoft.com/office/drawing/2014/main" id="{36E296E6-6245-9646-BBFE-BA4017770B81}"/>
              </a:ext>
            </a:extLst>
          </p:cNvPr>
          <p:cNvSpPr txBox="1"/>
          <p:nvPr/>
        </p:nvSpPr>
        <p:spPr>
          <a:xfrm>
            <a:off x="3509001" y="3423245"/>
            <a:ext cx="517448" cy="400110"/>
          </a:xfrm>
          <a:prstGeom prst="rect">
            <a:avLst/>
          </a:prstGeom>
          <a:noFill/>
        </p:spPr>
        <p:txBody>
          <a:bodyPr wrap="square" rtlCol="0">
            <a:spAutoFit/>
          </a:bodyPr>
          <a:lstStyle/>
          <a:p>
            <a:pPr algn="ctr"/>
            <a:r>
              <a:rPr lang="en-US" sz="2000" b="1" dirty="0"/>
              <a:t>5</a:t>
            </a:r>
          </a:p>
        </p:txBody>
      </p:sp>
      <p:sp>
        <p:nvSpPr>
          <p:cNvPr id="41" name="TextBox 40">
            <a:extLst>
              <a:ext uri="{FF2B5EF4-FFF2-40B4-BE49-F238E27FC236}">
                <a16:creationId xmlns:a16="http://schemas.microsoft.com/office/drawing/2014/main" id="{67808743-DC9A-F24A-AB50-254F7CAB6B04}"/>
              </a:ext>
            </a:extLst>
          </p:cNvPr>
          <p:cNvSpPr txBox="1"/>
          <p:nvPr/>
        </p:nvSpPr>
        <p:spPr>
          <a:xfrm>
            <a:off x="3746753" y="3420050"/>
            <a:ext cx="517448" cy="400110"/>
          </a:xfrm>
          <a:prstGeom prst="rect">
            <a:avLst/>
          </a:prstGeom>
          <a:noFill/>
        </p:spPr>
        <p:txBody>
          <a:bodyPr wrap="square" rtlCol="0">
            <a:spAutoFit/>
          </a:bodyPr>
          <a:lstStyle/>
          <a:p>
            <a:pPr algn="ctr"/>
            <a:r>
              <a:rPr lang="en-US" sz="2000" b="1" dirty="0"/>
              <a:t>2</a:t>
            </a:r>
          </a:p>
        </p:txBody>
      </p:sp>
      <p:sp>
        <p:nvSpPr>
          <p:cNvPr id="42" name="TextBox 41">
            <a:extLst>
              <a:ext uri="{FF2B5EF4-FFF2-40B4-BE49-F238E27FC236}">
                <a16:creationId xmlns:a16="http://schemas.microsoft.com/office/drawing/2014/main" id="{1BC2ECFD-A397-2B41-A9FA-21AAA9E46C17}"/>
              </a:ext>
            </a:extLst>
          </p:cNvPr>
          <p:cNvSpPr txBox="1"/>
          <p:nvPr/>
        </p:nvSpPr>
        <p:spPr>
          <a:xfrm>
            <a:off x="3988415" y="3416855"/>
            <a:ext cx="517448" cy="400110"/>
          </a:xfrm>
          <a:prstGeom prst="rect">
            <a:avLst/>
          </a:prstGeom>
          <a:noFill/>
        </p:spPr>
        <p:txBody>
          <a:bodyPr wrap="square" rtlCol="0">
            <a:spAutoFit/>
          </a:bodyPr>
          <a:lstStyle/>
          <a:p>
            <a:pPr algn="ctr"/>
            <a:r>
              <a:rPr lang="en-US" sz="2000" b="1" dirty="0"/>
              <a:t>5</a:t>
            </a:r>
          </a:p>
        </p:txBody>
      </p:sp>
      <p:sp>
        <p:nvSpPr>
          <p:cNvPr id="43" name="TextBox 42">
            <a:extLst>
              <a:ext uri="{FF2B5EF4-FFF2-40B4-BE49-F238E27FC236}">
                <a16:creationId xmlns:a16="http://schemas.microsoft.com/office/drawing/2014/main" id="{2928B60F-5E6C-2A43-AF6B-744650BFE9EE}"/>
              </a:ext>
            </a:extLst>
          </p:cNvPr>
          <p:cNvSpPr txBox="1"/>
          <p:nvPr/>
        </p:nvSpPr>
        <p:spPr>
          <a:xfrm>
            <a:off x="4868987" y="2366678"/>
            <a:ext cx="517448" cy="400110"/>
          </a:xfrm>
          <a:prstGeom prst="rect">
            <a:avLst/>
          </a:prstGeom>
          <a:noFill/>
        </p:spPr>
        <p:txBody>
          <a:bodyPr wrap="square" rtlCol="0">
            <a:spAutoFit/>
          </a:bodyPr>
          <a:lstStyle/>
          <a:p>
            <a:pPr algn="ctr"/>
            <a:r>
              <a:rPr lang="en-US" sz="2000" b="1" dirty="0"/>
              <a:t>5</a:t>
            </a:r>
          </a:p>
        </p:txBody>
      </p:sp>
      <p:sp>
        <p:nvSpPr>
          <p:cNvPr id="44" name="TextBox 43">
            <a:extLst>
              <a:ext uri="{FF2B5EF4-FFF2-40B4-BE49-F238E27FC236}">
                <a16:creationId xmlns:a16="http://schemas.microsoft.com/office/drawing/2014/main" id="{3AAFB31A-F1B8-B14C-9136-82C7D6F6094A}"/>
              </a:ext>
            </a:extLst>
          </p:cNvPr>
          <p:cNvSpPr txBox="1"/>
          <p:nvPr/>
        </p:nvSpPr>
        <p:spPr>
          <a:xfrm>
            <a:off x="3714452" y="2035545"/>
            <a:ext cx="574011" cy="246221"/>
          </a:xfrm>
          <a:prstGeom prst="rect">
            <a:avLst/>
          </a:prstGeom>
          <a:noFill/>
        </p:spPr>
        <p:txBody>
          <a:bodyPr wrap="square" rtlCol="0">
            <a:spAutoFit/>
          </a:bodyPr>
          <a:lstStyle/>
          <a:p>
            <a:r>
              <a:rPr lang="en-US" sz="1000" dirty="0"/>
              <a:t>Rated</a:t>
            </a:r>
          </a:p>
        </p:txBody>
      </p:sp>
      <p:sp>
        <p:nvSpPr>
          <p:cNvPr id="45" name="TextBox 44">
            <a:extLst>
              <a:ext uri="{FF2B5EF4-FFF2-40B4-BE49-F238E27FC236}">
                <a16:creationId xmlns:a16="http://schemas.microsoft.com/office/drawing/2014/main" id="{9B4A1A14-3BB4-C84A-96FF-60F392260695}"/>
              </a:ext>
            </a:extLst>
          </p:cNvPr>
          <p:cNvSpPr txBox="1"/>
          <p:nvPr/>
        </p:nvSpPr>
        <p:spPr>
          <a:xfrm>
            <a:off x="4855539" y="2037841"/>
            <a:ext cx="574011" cy="246221"/>
          </a:xfrm>
          <a:prstGeom prst="rect">
            <a:avLst/>
          </a:prstGeom>
          <a:noFill/>
        </p:spPr>
        <p:txBody>
          <a:bodyPr wrap="square" rtlCol="0">
            <a:spAutoFit/>
          </a:bodyPr>
          <a:lstStyle/>
          <a:p>
            <a:r>
              <a:rPr lang="en-US" sz="1000" dirty="0"/>
              <a:t>Rated</a:t>
            </a:r>
          </a:p>
        </p:txBody>
      </p:sp>
      <p:sp>
        <p:nvSpPr>
          <p:cNvPr id="46" name="TextBox 45">
            <a:extLst>
              <a:ext uri="{FF2B5EF4-FFF2-40B4-BE49-F238E27FC236}">
                <a16:creationId xmlns:a16="http://schemas.microsoft.com/office/drawing/2014/main" id="{72661D91-6423-B84D-AA20-A431C0451DE3}"/>
              </a:ext>
            </a:extLst>
          </p:cNvPr>
          <p:cNvSpPr txBox="1"/>
          <p:nvPr/>
        </p:nvSpPr>
        <p:spPr>
          <a:xfrm>
            <a:off x="5792674" y="900090"/>
            <a:ext cx="3138817" cy="3539430"/>
          </a:xfrm>
          <a:prstGeom prst="rect">
            <a:avLst/>
          </a:prstGeom>
          <a:noFill/>
        </p:spPr>
        <p:txBody>
          <a:bodyPr wrap="square" rtlCol="0">
            <a:spAutoFit/>
          </a:bodyPr>
          <a:lstStyle/>
          <a:p>
            <a:pPr marL="285750" indent="-285750">
              <a:buFont typeface="Arial" panose="020B0604020202020204" pitchFamily="34" charset="0"/>
              <a:buChar char="•"/>
            </a:pPr>
            <a:r>
              <a:rPr lang="en-US" dirty="0"/>
              <a:t>Increasingly common due to the growth of e-commerce platforms</a:t>
            </a:r>
          </a:p>
          <a:p>
            <a:endParaRPr lang="en-US" dirty="0"/>
          </a:p>
          <a:p>
            <a:pPr marL="541337" indent="-285750">
              <a:buFont typeface="Wingdings" pitchFamily="2" charset="2"/>
              <a:buChar char="Ø"/>
            </a:pPr>
            <a:r>
              <a:rPr lang="en-US" dirty="0"/>
              <a:t>Rapid increase in new user/items entering the platform</a:t>
            </a:r>
          </a:p>
          <a:p>
            <a:pPr marL="541337" indent="-285750">
              <a:buFont typeface="Wingdings" pitchFamily="2" charset="2"/>
              <a:buChar char="Ø"/>
            </a:pPr>
            <a:endParaRPr lang="en-US" dirty="0"/>
          </a:p>
          <a:p>
            <a:pPr marL="285750" indent="-285750">
              <a:buFont typeface="Arial" panose="020B0604020202020204" pitchFamily="34" charset="0"/>
              <a:buChar char="•"/>
            </a:pPr>
            <a:r>
              <a:rPr lang="en-US" dirty="0"/>
              <a:t>Mainly affects </a:t>
            </a:r>
            <a:r>
              <a:rPr lang="en-US" b="1" i="1" dirty="0"/>
              <a:t>Collaborative Filtering</a:t>
            </a:r>
            <a:r>
              <a:rPr lang="en-US" b="1" dirty="0"/>
              <a:t> </a:t>
            </a:r>
            <a:r>
              <a:rPr lang="en-US" dirty="0"/>
              <a:t>approaches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Difficult to generate recommendations for new user or recommend new items if we barely know any information on what they like or how an item is perceived.</a:t>
            </a:r>
          </a:p>
        </p:txBody>
      </p:sp>
      <p:sp>
        <p:nvSpPr>
          <p:cNvPr id="47" name="TextBox 46">
            <a:extLst>
              <a:ext uri="{FF2B5EF4-FFF2-40B4-BE49-F238E27FC236}">
                <a16:creationId xmlns:a16="http://schemas.microsoft.com/office/drawing/2014/main" id="{C29E2D59-7091-8141-A3ED-8950E2E1F13D}"/>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BACKGROUND     </a:t>
            </a:r>
            <a:r>
              <a:rPr lang="en-US" sz="1050" b="1" dirty="0">
                <a:solidFill>
                  <a:srgbClr val="FF8800"/>
                </a:solidFill>
                <a:latin typeface="Arial" panose="020B0604020202020204" pitchFamily="34" charset="0"/>
                <a:cs typeface="Arial" panose="020B0604020202020204" pitchFamily="34" charset="0"/>
              </a:rPr>
              <a:t>KEY PROBLEMS     </a:t>
            </a:r>
            <a:r>
              <a:rPr lang="en-US" sz="1050" b="1" dirty="0">
                <a:solidFill>
                  <a:srgbClr val="97A6C2"/>
                </a:solidFill>
                <a:latin typeface="Arial" panose="020B0604020202020204" pitchFamily="34" charset="0"/>
                <a:cs typeface="Arial" panose="020B0604020202020204" pitchFamily="34" charset="0"/>
              </a:rPr>
              <a:t>BUSINESS UNDERSTANDING</a:t>
            </a:r>
            <a:endParaRPr lang="en-US" sz="1050" dirty="0">
              <a:solidFill>
                <a:srgbClr val="FF88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B5587E9-BF94-5046-9438-EB82EFB3A3AE}"/>
              </a:ext>
            </a:extLst>
          </p:cNvPr>
          <p:cNvSpPr txBox="1"/>
          <p:nvPr/>
        </p:nvSpPr>
        <p:spPr>
          <a:xfrm>
            <a:off x="1663459" y="3234019"/>
            <a:ext cx="1338425" cy="707886"/>
          </a:xfrm>
          <a:prstGeom prst="rect">
            <a:avLst/>
          </a:prstGeom>
          <a:noFill/>
        </p:spPr>
        <p:txBody>
          <a:bodyPr wrap="square" rtlCol="0">
            <a:spAutoFit/>
          </a:bodyPr>
          <a:lstStyle/>
          <a:p>
            <a:r>
              <a:rPr lang="en-US" sz="1000" b="1" dirty="0">
                <a:solidFill>
                  <a:srgbClr val="FF8800"/>
                </a:solidFill>
              </a:rPr>
              <a:t>Which user is easier to generate recommendation for?</a:t>
            </a:r>
          </a:p>
        </p:txBody>
      </p:sp>
      <p:sp>
        <p:nvSpPr>
          <p:cNvPr id="48" name="TextBox 47">
            <a:extLst>
              <a:ext uri="{FF2B5EF4-FFF2-40B4-BE49-F238E27FC236}">
                <a16:creationId xmlns:a16="http://schemas.microsoft.com/office/drawing/2014/main" id="{3C80915A-1C35-FC46-A3C3-1C23D91A729F}"/>
              </a:ext>
            </a:extLst>
          </p:cNvPr>
          <p:cNvSpPr txBox="1"/>
          <p:nvPr/>
        </p:nvSpPr>
        <p:spPr>
          <a:xfrm>
            <a:off x="4573645" y="3259869"/>
            <a:ext cx="1338425" cy="861774"/>
          </a:xfrm>
          <a:prstGeom prst="rect">
            <a:avLst/>
          </a:prstGeom>
          <a:noFill/>
        </p:spPr>
        <p:txBody>
          <a:bodyPr wrap="square" rtlCol="0">
            <a:spAutoFit/>
          </a:bodyPr>
          <a:lstStyle/>
          <a:p>
            <a:r>
              <a:rPr lang="en-US" sz="1000" b="1" dirty="0">
                <a:solidFill>
                  <a:srgbClr val="FF8800"/>
                </a:solidFill>
              </a:rPr>
              <a:t>Which items would you more confidently recommend to an user?</a:t>
            </a:r>
          </a:p>
        </p:txBody>
      </p:sp>
    </p:spTree>
    <p:extLst>
      <p:ext uri="{BB962C8B-B14F-4D97-AF65-F5344CB8AC3E}">
        <p14:creationId xmlns:p14="http://schemas.microsoft.com/office/powerpoint/2010/main" val="376974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Problem Statement</a:t>
            </a:r>
          </a:p>
        </p:txBody>
      </p:sp>
      <p:pic>
        <p:nvPicPr>
          <p:cNvPr id="14" name="Picture 13">
            <a:extLst>
              <a:ext uri="{FF2B5EF4-FFF2-40B4-BE49-F238E27FC236}">
                <a16:creationId xmlns:a16="http://schemas.microsoft.com/office/drawing/2014/main" id="{59BE3954-44D1-284C-973F-B2FDDA0915E5}"/>
              </a:ext>
            </a:extLst>
          </p:cNvPr>
          <p:cNvPicPr>
            <a:picLocks noChangeAspect="1"/>
          </p:cNvPicPr>
          <p:nvPr/>
        </p:nvPicPr>
        <p:blipFill>
          <a:blip r:embed="rId3"/>
          <a:stretch>
            <a:fillRect/>
          </a:stretch>
        </p:blipFill>
        <p:spPr>
          <a:xfrm>
            <a:off x="8257094" y="0"/>
            <a:ext cx="886906" cy="599426"/>
          </a:xfrm>
          <a:prstGeom prst="rect">
            <a:avLst/>
          </a:prstGeom>
        </p:spPr>
      </p:pic>
      <p:grpSp>
        <p:nvGrpSpPr>
          <p:cNvPr id="3" name="Group 2">
            <a:extLst>
              <a:ext uri="{FF2B5EF4-FFF2-40B4-BE49-F238E27FC236}">
                <a16:creationId xmlns:a16="http://schemas.microsoft.com/office/drawing/2014/main" id="{33A641C5-49BC-9444-9756-F1EEA5C78F46}"/>
              </a:ext>
            </a:extLst>
          </p:cNvPr>
          <p:cNvGrpSpPr/>
          <p:nvPr/>
        </p:nvGrpSpPr>
        <p:grpSpPr>
          <a:xfrm>
            <a:off x="934278" y="1141302"/>
            <a:ext cx="7322816" cy="3057754"/>
            <a:chOff x="934278" y="1159166"/>
            <a:chExt cx="7322816" cy="3057754"/>
          </a:xfrm>
        </p:grpSpPr>
        <p:sp>
          <p:nvSpPr>
            <p:cNvPr id="2" name="Rectangle 1">
              <a:extLst>
                <a:ext uri="{FF2B5EF4-FFF2-40B4-BE49-F238E27FC236}">
                  <a16:creationId xmlns:a16="http://schemas.microsoft.com/office/drawing/2014/main" id="{34D9BECD-0A64-934B-AF39-52E86B41A25C}"/>
                </a:ext>
              </a:extLst>
            </p:cNvPr>
            <p:cNvSpPr/>
            <p:nvPr/>
          </p:nvSpPr>
          <p:spPr>
            <a:xfrm>
              <a:off x="934278" y="2006992"/>
              <a:ext cx="7322816" cy="2209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tx1"/>
                </a:solidFill>
                <a:latin typeface="Arial" panose="020B0604020202020204" pitchFamily="34" charset="0"/>
                <a:cs typeface="Arial" panose="020B0604020202020204" pitchFamily="34" charset="0"/>
              </a:endParaRPr>
            </a:p>
            <a:p>
              <a:pPr algn="just"/>
              <a:r>
                <a:rPr lang="en-US" sz="1800" dirty="0">
                  <a:solidFill>
                    <a:schemeClr val="tx1"/>
                  </a:solidFill>
                  <a:latin typeface="Arial" panose="020B0604020202020204" pitchFamily="34" charset="0"/>
                  <a:cs typeface="Arial" panose="020B0604020202020204" pitchFamily="34" charset="0"/>
                </a:rPr>
                <a:t>It is increasingly challenging to generate </a:t>
              </a:r>
              <a:r>
                <a:rPr lang="en-US" sz="1800" b="1" dirty="0">
                  <a:solidFill>
                    <a:srgbClr val="FF8800"/>
                  </a:solidFill>
                  <a:latin typeface="Arial" panose="020B0604020202020204" pitchFamily="34" charset="0"/>
                  <a:cs typeface="Arial" panose="020B0604020202020204" pitchFamily="34" charset="0"/>
                </a:rPr>
                <a:t>quality Top-N recommendations </a:t>
              </a:r>
              <a:r>
                <a:rPr lang="en-US" sz="1800" dirty="0">
                  <a:solidFill>
                    <a:schemeClr val="tx1"/>
                  </a:solidFill>
                  <a:latin typeface="Arial" panose="020B0604020202020204" pitchFamily="34" charset="0"/>
                  <a:cs typeface="Arial" panose="020B0604020202020204" pitchFamily="34" charset="0"/>
                </a:rPr>
                <a:t>solely based on </a:t>
              </a:r>
              <a:r>
                <a:rPr lang="en-US" sz="1800" i="1" dirty="0">
                  <a:solidFill>
                    <a:schemeClr val="tx1"/>
                  </a:solidFill>
                  <a:latin typeface="Arial" panose="020B0604020202020204" pitchFamily="34" charset="0"/>
                  <a:cs typeface="Arial" panose="020B0604020202020204" pitchFamily="34" charset="0"/>
                </a:rPr>
                <a:t>product ratings </a:t>
              </a:r>
              <a:r>
                <a:rPr lang="en-US" sz="1800" dirty="0">
                  <a:solidFill>
                    <a:schemeClr val="tx1"/>
                  </a:solidFill>
                  <a:latin typeface="Arial" panose="020B0604020202020204" pitchFamily="34" charset="0"/>
                  <a:cs typeface="Arial" panose="020B0604020202020204" pitchFamily="34" charset="0"/>
                </a:rPr>
                <a:t>given the sheer size of today’s E-commerce platforms. We want to explore incorporating </a:t>
              </a:r>
              <a:r>
                <a:rPr lang="en-US" sz="1800" b="1" dirty="0">
                  <a:solidFill>
                    <a:srgbClr val="FF8800"/>
                  </a:solidFill>
                  <a:latin typeface="Arial" panose="020B0604020202020204" pitchFamily="34" charset="0"/>
                  <a:cs typeface="Arial" panose="020B0604020202020204" pitchFamily="34" charset="0"/>
                </a:rPr>
                <a:t>new sources of information </a:t>
              </a:r>
              <a:r>
                <a:rPr lang="en-US" sz="1800" dirty="0">
                  <a:solidFill>
                    <a:schemeClr val="tx1"/>
                  </a:solidFill>
                  <a:latin typeface="Arial" panose="020B0604020202020204" pitchFamily="34" charset="0"/>
                  <a:cs typeface="Arial" panose="020B0604020202020204" pitchFamily="34" charset="0"/>
                </a:rPr>
                <a:t>(</a:t>
              </a:r>
              <a:r>
                <a:rPr lang="en-US" sz="1800" i="1" dirty="0">
                  <a:solidFill>
                    <a:schemeClr val="tx1"/>
                  </a:solidFill>
                  <a:latin typeface="Arial" panose="020B0604020202020204" pitchFamily="34" charset="0"/>
                  <a:cs typeface="Arial" panose="020B0604020202020204" pitchFamily="34" charset="0"/>
                </a:rPr>
                <a:t>product reviews</a:t>
              </a:r>
              <a:r>
                <a:rPr lang="en-US" sz="1800" dirty="0">
                  <a:solidFill>
                    <a:schemeClr val="tx1"/>
                  </a:solidFill>
                  <a:latin typeface="Arial" panose="020B0604020202020204" pitchFamily="34" charset="0"/>
                  <a:cs typeface="Arial" panose="020B0604020202020204" pitchFamily="34" charset="0"/>
                </a:rPr>
                <a:t>) to help improve the recommendations.</a:t>
              </a:r>
              <a:endParaRPr lang="en-US" sz="1500" dirty="0">
                <a:solidFill>
                  <a:schemeClr val="tx1"/>
                </a:solidFill>
              </a:endParaRPr>
            </a:p>
            <a:p>
              <a:endParaRPr lang="en-US" sz="1500" dirty="0">
                <a:solidFill>
                  <a:schemeClr val="tx1"/>
                </a:solidFill>
              </a:endParaRPr>
            </a:p>
          </p:txBody>
        </p:sp>
        <p:sp>
          <p:nvSpPr>
            <p:cNvPr id="7" name="Rectangle 6">
              <a:extLst>
                <a:ext uri="{FF2B5EF4-FFF2-40B4-BE49-F238E27FC236}">
                  <a16:creationId xmlns:a16="http://schemas.microsoft.com/office/drawing/2014/main" id="{1E5443F0-7068-7447-AA5D-984AD3996E80}"/>
                </a:ext>
              </a:extLst>
            </p:cNvPr>
            <p:cNvSpPr/>
            <p:nvPr/>
          </p:nvSpPr>
          <p:spPr>
            <a:xfrm>
              <a:off x="934278" y="1159166"/>
              <a:ext cx="7322816" cy="847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DM Serif Display" pitchFamily="2" charset="0"/>
                </a:rPr>
                <a:t>Definition</a:t>
              </a:r>
            </a:p>
          </p:txBody>
        </p:sp>
      </p:grpSp>
      <p:sp>
        <p:nvSpPr>
          <p:cNvPr id="8" name="TextBox 7">
            <a:extLst>
              <a:ext uri="{FF2B5EF4-FFF2-40B4-BE49-F238E27FC236}">
                <a16:creationId xmlns:a16="http://schemas.microsoft.com/office/drawing/2014/main" id="{8D683C1F-62D2-E14D-B418-E070053C77B8}"/>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BACKGROUND     KEY PROBLEMS     </a:t>
            </a:r>
            <a:r>
              <a:rPr lang="en-US" sz="1050" b="1" dirty="0">
                <a:solidFill>
                  <a:srgbClr val="FF8800"/>
                </a:solidFill>
                <a:latin typeface="Arial" panose="020B0604020202020204" pitchFamily="34" charset="0"/>
                <a:cs typeface="Arial" panose="020B0604020202020204" pitchFamily="34" charset="0"/>
              </a:rPr>
              <a:t>BUSINESS UNDERSTANDING</a:t>
            </a:r>
            <a:endParaRPr lang="en-US" sz="1050" dirty="0">
              <a:solidFill>
                <a:srgbClr val="FF88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24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5" name="Google Shape;335;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1" name="Rectangle 10">
            <a:extLst>
              <a:ext uri="{FF2B5EF4-FFF2-40B4-BE49-F238E27FC236}">
                <a16:creationId xmlns:a16="http://schemas.microsoft.com/office/drawing/2014/main" id="{7E16F95E-14C7-984E-8330-8FF1DAAD2A08}"/>
              </a:ext>
            </a:extLst>
          </p:cNvPr>
          <p:cNvSpPr/>
          <p:nvPr/>
        </p:nvSpPr>
        <p:spPr>
          <a:xfrm>
            <a:off x="0" y="1"/>
            <a:ext cx="9144000" cy="5994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rtlCol="0" anchor="ctr"/>
          <a:lstStyle/>
          <a:p>
            <a:r>
              <a:rPr lang="en-US" sz="1500" b="1" dirty="0">
                <a:latin typeface="DM Serif Display" pitchFamily="2" charset="0"/>
                <a:cs typeface="FUTURA MEDIUM" panose="020B0602020204020303" pitchFamily="34" charset="-79"/>
              </a:rPr>
              <a:t>Business Objective</a:t>
            </a:r>
          </a:p>
        </p:txBody>
      </p:sp>
      <p:pic>
        <p:nvPicPr>
          <p:cNvPr id="14" name="Picture 13">
            <a:extLst>
              <a:ext uri="{FF2B5EF4-FFF2-40B4-BE49-F238E27FC236}">
                <a16:creationId xmlns:a16="http://schemas.microsoft.com/office/drawing/2014/main" id="{59BE3954-44D1-284C-973F-B2FDDA0915E5}"/>
              </a:ext>
            </a:extLst>
          </p:cNvPr>
          <p:cNvPicPr>
            <a:picLocks noChangeAspect="1"/>
          </p:cNvPicPr>
          <p:nvPr/>
        </p:nvPicPr>
        <p:blipFill>
          <a:blip r:embed="rId3"/>
          <a:stretch>
            <a:fillRect/>
          </a:stretch>
        </p:blipFill>
        <p:spPr>
          <a:xfrm>
            <a:off x="8257094" y="0"/>
            <a:ext cx="886906" cy="599426"/>
          </a:xfrm>
          <a:prstGeom prst="rect">
            <a:avLst/>
          </a:prstGeom>
        </p:spPr>
      </p:pic>
      <p:grpSp>
        <p:nvGrpSpPr>
          <p:cNvPr id="2" name="Group 1">
            <a:extLst>
              <a:ext uri="{FF2B5EF4-FFF2-40B4-BE49-F238E27FC236}">
                <a16:creationId xmlns:a16="http://schemas.microsoft.com/office/drawing/2014/main" id="{8A129B2E-25F1-0D44-BE0B-655748E1E7FC}"/>
              </a:ext>
            </a:extLst>
          </p:cNvPr>
          <p:cNvGrpSpPr/>
          <p:nvPr/>
        </p:nvGrpSpPr>
        <p:grpSpPr>
          <a:xfrm>
            <a:off x="934278" y="1318631"/>
            <a:ext cx="7322816" cy="2703095"/>
            <a:chOff x="934278" y="1315101"/>
            <a:chExt cx="7322816" cy="2703095"/>
          </a:xfrm>
        </p:grpSpPr>
        <p:sp>
          <p:nvSpPr>
            <p:cNvPr id="6" name="Rectangle 5">
              <a:extLst>
                <a:ext uri="{FF2B5EF4-FFF2-40B4-BE49-F238E27FC236}">
                  <a16:creationId xmlns:a16="http://schemas.microsoft.com/office/drawing/2014/main" id="{066A6B4C-F598-444B-B1E3-F02375823E75}"/>
                </a:ext>
              </a:extLst>
            </p:cNvPr>
            <p:cNvSpPr/>
            <p:nvPr/>
          </p:nvSpPr>
          <p:spPr>
            <a:xfrm>
              <a:off x="934278" y="2162927"/>
              <a:ext cx="7322816" cy="18552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latin typeface="Arial" panose="020B0604020202020204" pitchFamily="34" charset="0"/>
                  <a:cs typeface="Arial" panose="020B0604020202020204" pitchFamily="34" charset="0"/>
                </a:rPr>
                <a:t>We are expected to recommend more </a:t>
              </a:r>
              <a:r>
                <a:rPr lang="en-US" sz="1800" b="1" dirty="0">
                  <a:solidFill>
                    <a:srgbClr val="FF8800"/>
                  </a:solidFill>
                  <a:latin typeface="Arial" panose="020B0604020202020204" pitchFamily="34" charset="0"/>
                  <a:cs typeface="Arial" panose="020B0604020202020204" pitchFamily="34" charset="0"/>
                </a:rPr>
                <a:t>relevant items to users</a:t>
              </a:r>
              <a:r>
                <a:rPr lang="en-US" sz="1800" dirty="0">
                  <a:solidFill>
                    <a:schemeClr val="tx1"/>
                  </a:solidFill>
                  <a:latin typeface="Arial" panose="020B0604020202020204" pitchFamily="34" charset="0"/>
                  <a:cs typeface="Arial" panose="020B0604020202020204" pitchFamily="34" charset="0"/>
                </a:rPr>
                <a:t> and </a:t>
              </a:r>
              <a:r>
                <a:rPr lang="en-US" sz="1800" b="1" dirty="0">
                  <a:solidFill>
                    <a:srgbClr val="FF8800"/>
                  </a:solidFill>
                  <a:latin typeface="Arial" panose="020B0604020202020204" pitchFamily="34" charset="0"/>
                  <a:cs typeface="Arial" panose="020B0604020202020204" pitchFamily="34" charset="0"/>
                </a:rPr>
                <a:t>expose </a:t>
              </a:r>
              <a:r>
                <a:rPr lang="en-US" sz="1800" dirty="0">
                  <a:solidFill>
                    <a:schemeClr val="tx1"/>
                  </a:solidFill>
                  <a:latin typeface="Arial" panose="020B0604020202020204" pitchFamily="34" charset="0"/>
                  <a:cs typeface="Arial" panose="020B0604020202020204" pitchFamily="34" charset="0"/>
                </a:rPr>
                <a:t>users to a much </a:t>
              </a:r>
              <a:r>
                <a:rPr lang="en-US" sz="1800" b="1" dirty="0">
                  <a:solidFill>
                    <a:srgbClr val="FF8800"/>
                  </a:solidFill>
                  <a:latin typeface="Arial" panose="020B0604020202020204" pitchFamily="34" charset="0"/>
                  <a:cs typeface="Arial" panose="020B0604020202020204" pitchFamily="34" charset="0"/>
                </a:rPr>
                <a:t>diverse selection of products</a:t>
              </a:r>
              <a:r>
                <a:rPr lang="en-US" sz="1800" dirty="0">
                  <a:solidFill>
                    <a:srgbClr val="FF8800"/>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in order to drive </a:t>
              </a:r>
              <a:r>
                <a:rPr lang="en-US" sz="1800" b="1" dirty="0">
                  <a:solidFill>
                    <a:srgbClr val="FF8800"/>
                  </a:solidFill>
                  <a:latin typeface="Arial" panose="020B0604020202020204" pitchFamily="34" charset="0"/>
                  <a:cs typeface="Arial" panose="020B0604020202020204" pitchFamily="34" charset="0"/>
                </a:rPr>
                <a:t>user trust</a:t>
              </a:r>
              <a:r>
                <a:rPr lang="en-US" sz="1800" dirty="0">
                  <a:solidFill>
                    <a:schemeClr val="tx1"/>
                  </a:solidFill>
                  <a:latin typeface="Arial" panose="020B0604020202020204" pitchFamily="34" charset="0"/>
                  <a:cs typeface="Arial" panose="020B0604020202020204" pitchFamily="34" charset="0"/>
                </a:rPr>
                <a:t> in the platform to forge stronger </a:t>
              </a:r>
              <a:r>
                <a:rPr lang="en-US" sz="1800" b="1" dirty="0">
                  <a:solidFill>
                    <a:srgbClr val="FF8800"/>
                  </a:solidFill>
                  <a:latin typeface="Arial" panose="020B0604020202020204" pitchFamily="34" charset="0"/>
                  <a:cs typeface="Arial" panose="020B0604020202020204" pitchFamily="34" charset="0"/>
                </a:rPr>
                <a:t>customer loyalty</a:t>
              </a:r>
              <a:r>
                <a:rPr lang="en-US" sz="1800" dirty="0">
                  <a:solidFill>
                    <a:schemeClr val="tx1"/>
                  </a:solidFill>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1D4C1167-36CF-234C-A976-4F9C282E71B4}"/>
                </a:ext>
              </a:extLst>
            </p:cNvPr>
            <p:cNvSpPr/>
            <p:nvPr/>
          </p:nvSpPr>
          <p:spPr>
            <a:xfrm>
              <a:off x="934278" y="1315101"/>
              <a:ext cx="7322816" cy="847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DM Serif Display" pitchFamily="2" charset="0"/>
                </a:rPr>
                <a:t>Business Objective</a:t>
              </a:r>
            </a:p>
          </p:txBody>
        </p:sp>
      </p:grpSp>
      <p:sp>
        <p:nvSpPr>
          <p:cNvPr id="8" name="TextBox 7">
            <a:extLst>
              <a:ext uri="{FF2B5EF4-FFF2-40B4-BE49-F238E27FC236}">
                <a16:creationId xmlns:a16="http://schemas.microsoft.com/office/drawing/2014/main" id="{DB631309-C88B-6B4F-8BBC-E0D1A109A0C9}"/>
              </a:ext>
            </a:extLst>
          </p:cNvPr>
          <p:cNvSpPr txBox="1"/>
          <p:nvPr/>
        </p:nvSpPr>
        <p:spPr>
          <a:xfrm>
            <a:off x="0" y="4740933"/>
            <a:ext cx="9144000" cy="253916"/>
          </a:xfrm>
          <a:prstGeom prst="rect">
            <a:avLst/>
          </a:prstGeom>
          <a:noFill/>
        </p:spPr>
        <p:txBody>
          <a:bodyPr wrap="square" rtlCol="0">
            <a:spAutoFit/>
          </a:bodyPr>
          <a:lstStyle/>
          <a:p>
            <a:pPr algn="ctr"/>
            <a:r>
              <a:rPr lang="en-US" sz="1050" b="1" dirty="0">
                <a:solidFill>
                  <a:srgbClr val="97A6C2"/>
                </a:solidFill>
                <a:latin typeface="Arial" panose="020B0604020202020204" pitchFamily="34" charset="0"/>
                <a:cs typeface="Arial" panose="020B0604020202020204" pitchFamily="34" charset="0"/>
              </a:rPr>
              <a:t>BACKGROUND     KEY PROBLEMS     </a:t>
            </a:r>
            <a:r>
              <a:rPr lang="en-US" sz="1050" b="1" dirty="0">
                <a:solidFill>
                  <a:srgbClr val="FF8800"/>
                </a:solidFill>
                <a:latin typeface="Arial" panose="020B0604020202020204" pitchFamily="34" charset="0"/>
                <a:cs typeface="Arial" panose="020B0604020202020204" pitchFamily="34" charset="0"/>
              </a:rPr>
              <a:t>BUSINESS UNDERSTANDING</a:t>
            </a:r>
            <a:endParaRPr lang="en-US" sz="1050" dirty="0">
              <a:solidFill>
                <a:srgbClr val="FF88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3401674"/>
      </p:ext>
    </p:extLst>
  </p:cSld>
  <p:clrMapOvr>
    <a:masterClrMapping/>
  </p:clrMapOvr>
</p:sld>
</file>

<file path=ppt/theme/theme1.xml><?xml version="1.0" encoding="utf-8"?>
<a:theme xmlns:a="http://schemas.openxmlformats.org/drawingml/2006/main"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5579</TotalTime>
  <Words>5034</Words>
  <Application>Microsoft Macintosh PowerPoint</Application>
  <PresentationFormat>On-screen Show (16:9)</PresentationFormat>
  <Paragraphs>668</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Cambria Math</vt:lpstr>
      <vt:lpstr>Calibri</vt:lpstr>
      <vt:lpstr>Arial</vt:lpstr>
      <vt:lpstr>Wingdings</vt:lpstr>
      <vt:lpstr>Montserrat Light</vt:lpstr>
      <vt:lpstr>DM Serif Display</vt:lpstr>
      <vt:lpstr>Times New Roman</vt:lpstr>
      <vt:lpstr>Mutius template</vt:lpstr>
      <vt:lpstr>Leveraging Unsupervised Representation Learning with Reviews to Improve Top-N Recommendation in E-commerce</vt:lpstr>
      <vt:lpstr>Table of Content</vt:lpstr>
      <vt:lpstr>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Past Works</vt:lpstr>
      <vt:lpstr>PowerPoint Presentation</vt:lpstr>
      <vt:lpstr>3. Data Understanding &amp; Preparation</vt:lpstr>
      <vt:lpstr>PowerPoint Presentation</vt:lpstr>
      <vt:lpstr>PowerPoint Presentation</vt:lpstr>
      <vt:lpstr>PowerPoint Presentation</vt:lpstr>
      <vt:lpstr>PowerPoint Presentation</vt:lpstr>
      <vt:lpstr>4. Modelling </vt:lpstr>
      <vt:lpstr>PowerPoint Presentation</vt:lpstr>
      <vt:lpstr>PowerPoint Presentation</vt:lpstr>
      <vt:lpstr>PowerPoint Presentation</vt:lpstr>
      <vt:lpstr>PowerPoint Presentation</vt:lpstr>
      <vt:lpstr>PowerPoint Presentation</vt:lpstr>
      <vt:lpstr>5.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Further Works</vt:lpstr>
      <vt:lpstr>PowerPoint Presentation</vt:lpstr>
      <vt:lpstr>Thanks!</vt:lpstr>
      <vt:lpstr> Appendices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Unsupervised Representation Learning with Reviews to Improve Top-N Recommendation in E-commerce</dc:title>
  <cp:lastModifiedBy># LOW WEI TECK (UC-FT)</cp:lastModifiedBy>
  <cp:revision>131</cp:revision>
  <dcterms:modified xsi:type="dcterms:W3CDTF">2021-11-01T08:00:41Z</dcterms:modified>
</cp:coreProperties>
</file>